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88" r:id="rId2"/>
    <p:sldId id="289" r:id="rId3"/>
    <p:sldId id="291" r:id="rId4"/>
    <p:sldId id="292" r:id="rId5"/>
    <p:sldId id="301" r:id="rId6"/>
    <p:sldId id="294" r:id="rId7"/>
    <p:sldId id="303" r:id="rId8"/>
    <p:sldId id="302" r:id="rId9"/>
    <p:sldId id="300" r:id="rId10"/>
    <p:sldId id="296" r:id="rId11"/>
    <p:sldId id="297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2"/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23" autoAdjust="0"/>
    <p:restoredTop sz="94660"/>
  </p:normalViewPr>
  <p:slideViewPr>
    <p:cSldViewPr>
      <p:cViewPr varScale="1">
        <p:scale>
          <a:sx n="66" d="100"/>
          <a:sy n="66" d="100"/>
        </p:scale>
        <p:origin x="-112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663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940" y="6608110"/>
            <a:ext cx="752469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restandards.org/ELA-Literacy/W/9-10/3/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DO NOW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STANDARD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CCFFCC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cap="all" dirty="0">
                <a:hlinkClick r:id="rId2"/>
              </a:rPr>
              <a:t>CCSS.ELA-LITERACY.W.9-10.3.D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Use </a:t>
            </a:r>
            <a:r>
              <a:rPr lang="en-US" b="1" dirty="0">
                <a:solidFill>
                  <a:srgbClr val="800000"/>
                </a:solidFill>
              </a:rPr>
              <a:t>precise words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rgbClr val="800000"/>
                </a:solidFill>
              </a:rPr>
              <a:t>phrases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telling details</a:t>
            </a:r>
            <a:r>
              <a:rPr lang="en-US" b="1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rgbClr val="800000"/>
                </a:solidFill>
              </a:rPr>
              <a:t>sensory language </a:t>
            </a:r>
            <a:r>
              <a:rPr lang="en-US" b="1" dirty="0">
                <a:solidFill>
                  <a:schemeClr val="tx1"/>
                </a:solidFill>
              </a:rPr>
              <a:t>to convey a </a:t>
            </a:r>
            <a:r>
              <a:rPr lang="en-US" b="1" i="1" u="sng" dirty="0">
                <a:solidFill>
                  <a:schemeClr val="tx1"/>
                </a:solidFill>
              </a:rPr>
              <a:t>vivid picture</a:t>
            </a:r>
            <a:r>
              <a:rPr lang="en-US" b="1" dirty="0">
                <a:solidFill>
                  <a:schemeClr val="tx1"/>
                </a:solidFill>
              </a:rPr>
              <a:t> of the experiences, events, setting, and/or characters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Strategically </a:t>
            </a:r>
            <a:r>
              <a:rPr lang="en-US" b="1" u="sng" dirty="0" smtClean="0">
                <a:solidFill>
                  <a:srgbClr val="008000"/>
                </a:solidFill>
              </a:rPr>
              <a:t>revise</a:t>
            </a:r>
            <a:r>
              <a:rPr lang="en-US" b="1" dirty="0" smtClean="0">
                <a:solidFill>
                  <a:schemeClr val="tx1"/>
                </a:solidFill>
              </a:rPr>
              <a:t> Personal Narratives by incorporating </a:t>
            </a:r>
            <a:r>
              <a:rPr lang="en-US" b="1" u="sng" dirty="0" smtClean="0">
                <a:solidFill>
                  <a:srgbClr val="008000"/>
                </a:solidFill>
              </a:rPr>
              <a:t>figurative language </a:t>
            </a:r>
            <a:r>
              <a:rPr lang="en-US" b="1" dirty="0" smtClean="0">
                <a:solidFill>
                  <a:schemeClr val="tx1"/>
                </a:solidFill>
              </a:rPr>
              <a:t>into student writing.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6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CLASS EXAMPLE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 descr="Screen Shot 2014-08-25 at 7.02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164166" y="1484784"/>
            <a:ext cx="8800322" cy="38884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238197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So I get to my chair, plug </a:t>
            </a:r>
            <a:r>
              <a:rPr lang="en-US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everything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in, and </a:t>
            </a:r>
            <a:r>
              <a:rPr lang="en-US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start playing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740840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Then, I raced to my chair, inserted my Borderlands 2 disc, activated my controllers, and began my infamous face-off with Simon.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790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PN WRITING APPLICATION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5" name="Picture 4" descr="Screen Shot 2014-08-25 at 6.4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" y="1412776"/>
            <a:ext cx="8895404" cy="5153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884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1081"/>
          </a:xfrm>
          <a:solidFill>
            <a:srgbClr val="CCFFCC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halkduster"/>
                <a:cs typeface="Chalkduster"/>
              </a:rPr>
              <a:t>EXIT TICKET:	ON SCRATCH PAPER</a:t>
            </a:r>
            <a:endParaRPr lang="en-US" sz="2800" dirty="0">
              <a:solidFill>
                <a:srgbClr val="000090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865"/>
            <a:ext cx="8229600" cy="968975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IDENTIFY </a:t>
            </a: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</a:rPr>
              <a:t>DEAD WORD(s) </a:t>
            </a:r>
            <a:r>
              <a:rPr lang="en-US" sz="2000" b="1" dirty="0" smtClean="0">
                <a:solidFill>
                  <a:schemeClr val="tx1"/>
                </a:solidFill>
              </a:rPr>
              <a:t>in the example sentences.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REVISE</a:t>
            </a:r>
            <a:r>
              <a:rPr lang="en-US" sz="2000" b="1" dirty="0" smtClean="0">
                <a:solidFill>
                  <a:schemeClr val="tx1"/>
                </a:solidFill>
              </a:rPr>
              <a:t> with a </a:t>
            </a:r>
            <a:r>
              <a:rPr lang="en-US" sz="2000" b="1" dirty="0" smtClean="0">
                <a:solidFill>
                  <a:srgbClr val="FF0000"/>
                </a:solidFill>
              </a:rPr>
              <a:t>more descriptive word </a:t>
            </a:r>
            <a:r>
              <a:rPr lang="en-US" sz="2000" b="1" dirty="0" smtClean="0">
                <a:solidFill>
                  <a:schemeClr val="tx1"/>
                </a:solidFill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phrase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8208912" cy="3785652"/>
          </a:xfrm>
          <a:prstGeom prst="rect">
            <a:avLst/>
          </a:prstGeom>
          <a:solidFill>
            <a:srgbClr val="FFFF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500" dirty="0" smtClean="0">
                <a:solidFill>
                  <a:srgbClr val="000090"/>
                </a:solidFill>
              </a:rPr>
              <a:t>When </a:t>
            </a:r>
            <a:r>
              <a:rPr lang="en-US" sz="3500" dirty="0">
                <a:solidFill>
                  <a:srgbClr val="000090"/>
                </a:solidFill>
              </a:rPr>
              <a:t>I get to the mall I see them there and they look happy all as a group </a:t>
            </a:r>
            <a:r>
              <a:rPr lang="en-US" sz="3500" dirty="0" smtClean="0">
                <a:solidFill>
                  <a:srgbClr val="000090"/>
                </a:solidFill>
              </a:rPr>
              <a:t>again.</a:t>
            </a:r>
            <a:endParaRPr lang="en-US" sz="3500" b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500" dirty="0" smtClean="0">
                <a:solidFill>
                  <a:srgbClr val="FF0000"/>
                </a:solidFill>
              </a:rPr>
              <a:t>The ice cream tasted sweet.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500" dirty="0" smtClean="0">
                <a:solidFill>
                  <a:srgbClr val="000090"/>
                </a:solidFill>
              </a:rPr>
              <a:t>The boy did a bad job explaining the directions.</a:t>
            </a:r>
            <a:endParaRPr lang="en-US" sz="3500" b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500" dirty="0" smtClean="0">
                <a:solidFill>
                  <a:srgbClr val="FF0000"/>
                </a:solidFill>
              </a:rPr>
              <a:t>The girl was very sick.</a:t>
            </a:r>
          </a:p>
        </p:txBody>
      </p:sp>
    </p:spTree>
    <p:extLst>
      <p:ext uri="{BB962C8B-B14F-4D97-AF65-F5344CB8AC3E}">
        <p14:creationId xmlns:p14="http://schemas.microsoft.com/office/powerpoint/2010/main" val="364922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AGENDA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Announcements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Personal Narrative Activity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Exit Ticket	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HOMEWORK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7"/>
          </a:xfrm>
          <a:solidFill>
            <a:srgbClr val="FFF77A"/>
          </a:solidFill>
          <a:ln w="57150" cmpd="sng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500" b="1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DUE NEXT CLASS: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8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Comprehension Questions </a:t>
            </a:r>
            <a:r>
              <a:rPr lang="en-US" sz="38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for “</a:t>
            </a:r>
            <a:r>
              <a:rPr lang="en-US" sz="38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Superman and Me”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8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Figurative Language Revision Activity</a:t>
            </a:r>
            <a:endParaRPr lang="en-US" sz="3800" b="1" dirty="0">
              <a:solidFill>
                <a:srgbClr val="800000"/>
              </a:solidFill>
              <a:latin typeface="Gill Sans Light"/>
              <a:cs typeface="Gill Sans Light"/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0" indent="0" algn="ctr">
              <a:buNone/>
            </a:pPr>
            <a:r>
              <a:rPr lang="en-US" sz="2700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Please </a:t>
            </a:r>
            <a:r>
              <a:rPr lang="en-US" sz="2700" b="1" dirty="0">
                <a:solidFill>
                  <a:schemeClr val="tx1"/>
                </a:solidFill>
                <a:latin typeface="Gill Sans Light"/>
                <a:cs typeface="Gill Sans Light"/>
              </a:rPr>
              <a:t>bring in your Personal Narrative Object </a:t>
            </a:r>
            <a:r>
              <a:rPr lang="en-US" sz="2700" dirty="0">
                <a:solidFill>
                  <a:schemeClr val="tx1"/>
                </a:solidFill>
                <a:latin typeface="Gill Sans Light"/>
                <a:cs typeface="Gill Sans Light"/>
              </a:rPr>
              <a:t>(if you can</a:t>
            </a:r>
            <a:r>
              <a:rPr lang="en-US" sz="2700" dirty="0" smtClean="0">
                <a:solidFill>
                  <a:schemeClr val="tx1"/>
                </a:solidFill>
                <a:latin typeface="Gill Sans Light"/>
                <a:cs typeface="Gill Sans Light"/>
              </a:rPr>
              <a:t>)</a:t>
            </a:r>
          </a:p>
          <a:p>
            <a:pPr marL="0" indent="0" algn="ctr">
              <a:buNone/>
            </a:pPr>
            <a:endParaRPr lang="en-US" sz="3900" b="1" dirty="0" smtClean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0" indent="0">
              <a:buNone/>
            </a:pPr>
            <a:r>
              <a:rPr lang="en-US" sz="3900" b="1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*Note: If you </a:t>
            </a:r>
            <a:r>
              <a:rPr lang="en-US" sz="3900" b="1" u="sng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did not have your Personal Narrative in class</a:t>
            </a:r>
            <a:r>
              <a:rPr lang="en-US" sz="3900" b="1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, you are STILL RESPONSIBLE for the 2 assignments above</a:t>
            </a:r>
            <a:endParaRPr lang="en-US" sz="3900" b="1" dirty="0" smtClean="0">
              <a:solidFill>
                <a:schemeClr val="accent2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63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49786"/>
            <a:ext cx="7848872" cy="630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Chalkduster"/>
                <a:cs typeface="Chalkduster"/>
              </a:rPr>
              <a:t>SETTING UP</a:t>
            </a:r>
            <a:endParaRPr lang="en-US" sz="3500" b="1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1660" y="1191468"/>
            <a:ext cx="6732588" cy="1371600"/>
          </a:xfr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UPDATE: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UNIT 1 TABLE OF CONTENTS!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174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8" r="6377" b="57928"/>
          <a:stretch>
            <a:fillRect/>
          </a:stretch>
        </p:blipFill>
        <p:spPr bwMode="auto">
          <a:xfrm>
            <a:off x="76200" y="2623393"/>
            <a:ext cx="6915150" cy="4117975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Box 19"/>
          <p:cNvSpPr txBox="1">
            <a:spLocks noChangeArrowheads="1"/>
          </p:cNvSpPr>
          <p:nvPr/>
        </p:nvSpPr>
        <p:spPr bwMode="auto">
          <a:xfrm>
            <a:off x="1212850" y="3140968"/>
            <a:ext cx="5662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300" b="1" i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Personal Narrative Table of Contents</a:t>
            </a:r>
          </a:p>
        </p:txBody>
      </p:sp>
      <p:sp>
        <p:nvSpPr>
          <p:cNvPr id="31748" name="TextBox 20"/>
          <p:cNvSpPr txBox="1">
            <a:spLocks noChangeArrowheads="1"/>
          </p:cNvSpPr>
          <p:nvPr/>
        </p:nvSpPr>
        <p:spPr bwMode="auto">
          <a:xfrm>
            <a:off x="257175" y="3140968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PG #</a:t>
            </a:r>
          </a:p>
        </p:txBody>
      </p:sp>
      <p:sp>
        <p:nvSpPr>
          <p:cNvPr id="31749" name="TextBox 21"/>
          <p:cNvSpPr txBox="1">
            <a:spLocks noChangeArrowheads="1"/>
          </p:cNvSpPr>
          <p:nvPr/>
        </p:nvSpPr>
        <p:spPr bwMode="auto">
          <a:xfrm>
            <a:off x="438150" y="362153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14</a:t>
            </a:r>
          </a:p>
        </p:txBody>
      </p:sp>
      <p:sp>
        <p:nvSpPr>
          <p:cNvPr id="31750" name="TextBox 22"/>
          <p:cNvSpPr txBox="1">
            <a:spLocks noChangeArrowheads="1"/>
          </p:cNvSpPr>
          <p:nvPr/>
        </p:nvSpPr>
        <p:spPr bwMode="auto">
          <a:xfrm>
            <a:off x="1341438" y="3645347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Project Rubric Analysis</a:t>
            </a:r>
          </a:p>
        </p:txBody>
      </p:sp>
      <p:sp>
        <p:nvSpPr>
          <p:cNvPr id="31751" name="TextBox 23"/>
          <p:cNvSpPr txBox="1">
            <a:spLocks noChangeArrowheads="1"/>
          </p:cNvSpPr>
          <p:nvPr/>
        </p:nvSpPr>
        <p:spPr bwMode="auto">
          <a:xfrm>
            <a:off x="438150" y="400888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15</a:t>
            </a:r>
          </a:p>
        </p:txBody>
      </p:sp>
      <p:sp>
        <p:nvSpPr>
          <p:cNvPr id="31752" name="TextBox 24"/>
          <p:cNvSpPr txBox="1">
            <a:spLocks noChangeArrowheads="1"/>
          </p:cNvSpPr>
          <p:nvPr/>
        </p:nvSpPr>
        <p:spPr bwMode="auto">
          <a:xfrm>
            <a:off x="1328738" y="3991422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W.10.3A – Engage/Orient</a:t>
            </a:r>
          </a:p>
        </p:txBody>
      </p:sp>
      <p:sp>
        <p:nvSpPr>
          <p:cNvPr id="31753" name="TextBox 25"/>
          <p:cNvSpPr txBox="1">
            <a:spLocks noChangeArrowheads="1"/>
          </p:cNvSpPr>
          <p:nvPr/>
        </p:nvSpPr>
        <p:spPr bwMode="auto">
          <a:xfrm>
            <a:off x="1338263" y="4366072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Comic Sans MS" charset="0"/>
              </a:rPr>
              <a:t>RL.10.5 – Analyzing Author’s Structure</a:t>
            </a:r>
          </a:p>
        </p:txBody>
      </p: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477838" y="4383534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16</a:t>
            </a:r>
          </a:p>
        </p:txBody>
      </p:sp>
      <p:sp>
        <p:nvSpPr>
          <p:cNvPr id="31755" name="TextBox 27"/>
          <p:cNvSpPr txBox="1">
            <a:spLocks noChangeArrowheads="1"/>
          </p:cNvSpPr>
          <p:nvPr/>
        </p:nvSpPr>
        <p:spPr bwMode="auto">
          <a:xfrm>
            <a:off x="477838" y="4702622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17</a:t>
            </a:r>
          </a:p>
        </p:txBody>
      </p:sp>
      <p:sp>
        <p:nvSpPr>
          <p:cNvPr id="31756" name="TextBox 28"/>
          <p:cNvSpPr txBox="1">
            <a:spLocks noChangeArrowheads="1"/>
          </p:cNvSpPr>
          <p:nvPr/>
        </p:nvSpPr>
        <p:spPr bwMode="auto">
          <a:xfrm>
            <a:off x="1341438" y="4702622"/>
            <a:ext cx="566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Plot Diagram</a:t>
            </a:r>
          </a:p>
        </p:txBody>
      </p:sp>
      <p:sp>
        <p:nvSpPr>
          <p:cNvPr id="31757" name="TextBox 29"/>
          <p:cNvSpPr txBox="1">
            <a:spLocks noChangeArrowheads="1"/>
          </p:cNvSpPr>
          <p:nvPr/>
        </p:nvSpPr>
        <p:spPr bwMode="auto">
          <a:xfrm>
            <a:off x="492125" y="4991547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18</a:t>
            </a:r>
          </a:p>
        </p:txBody>
      </p:sp>
      <p:sp>
        <p:nvSpPr>
          <p:cNvPr id="31758" name="TextBox 30"/>
          <p:cNvSpPr txBox="1">
            <a:spLocks noChangeArrowheads="1"/>
          </p:cNvSpPr>
          <p:nvPr/>
        </p:nvSpPr>
        <p:spPr bwMode="auto">
          <a:xfrm>
            <a:off x="1368425" y="5062984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Comic Sans MS" charset="0"/>
              </a:rPr>
              <a:t>RL.10.5 – Structure Notes</a:t>
            </a:r>
          </a:p>
        </p:txBody>
      </p:sp>
      <p:sp>
        <p:nvSpPr>
          <p:cNvPr id="31759" name="TextBox 33"/>
          <p:cNvSpPr txBox="1">
            <a:spLocks noChangeArrowheads="1"/>
          </p:cNvSpPr>
          <p:nvPr/>
        </p:nvSpPr>
        <p:spPr bwMode="auto">
          <a:xfrm>
            <a:off x="1357313" y="5332338"/>
            <a:ext cx="56626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omic Sans MS" charset="0"/>
                <a:cs typeface="Comic Sans MS" charset="0"/>
              </a:rPr>
              <a:t>Story Starters: Narrative </a:t>
            </a:r>
          </a:p>
        </p:txBody>
      </p:sp>
      <p:sp>
        <p:nvSpPr>
          <p:cNvPr id="31764" name="TextBox 36"/>
          <p:cNvSpPr txBox="1">
            <a:spLocks noChangeArrowheads="1"/>
          </p:cNvSpPr>
          <p:nvPr/>
        </p:nvSpPr>
        <p:spPr bwMode="auto">
          <a:xfrm>
            <a:off x="179388" y="5724972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21</a:t>
            </a:r>
            <a:endParaRPr lang="en-US" sz="2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1765" name="TextBox 37"/>
          <p:cNvSpPr txBox="1">
            <a:spLocks noChangeArrowheads="1"/>
          </p:cNvSpPr>
          <p:nvPr/>
        </p:nvSpPr>
        <p:spPr bwMode="auto">
          <a:xfrm>
            <a:off x="1357659" y="5692378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Figurative Language</a:t>
            </a:r>
            <a:endParaRPr lang="en-US" sz="2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251570" y="5332338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19-20</a:t>
            </a:r>
            <a:endParaRPr lang="en-US" sz="2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179562" y="6012408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Comic Sans MS" charset="0"/>
                <a:cs typeface="Comic Sans MS" charset="0"/>
              </a:rPr>
              <a:t>21</a:t>
            </a:r>
            <a:endParaRPr lang="en-US" sz="2000" dirty="0">
              <a:latin typeface="Comic Sans MS" charset="0"/>
              <a:cs typeface="Comic Sans MS" charset="0"/>
            </a:endParaRPr>
          </a:p>
        </p:txBody>
      </p: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1357659" y="6012408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Tone &amp; Mood</a:t>
            </a:r>
            <a:endParaRPr lang="en-US" sz="2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9744" y="332656"/>
            <a:ext cx="2304256" cy="3456384"/>
          </a:xfrm>
          <a:prstGeom prst="rect">
            <a:avLst/>
          </a:prstGeom>
          <a:solidFill>
            <a:srgbClr val="FFF77A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smtClean="0">
                <a:solidFill>
                  <a:srgbClr val="000000"/>
                </a:solidFill>
              </a:rPr>
              <a:t>MATERIALS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</a:rPr>
              <a:t>Pen/Pencil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660066"/>
                </a:solidFill>
              </a:rPr>
              <a:t>Rough Draft of PN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008000"/>
                </a:solidFill>
              </a:rPr>
              <a:t>Highlighter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Handout from last class</a:t>
            </a:r>
          </a:p>
        </p:txBody>
      </p:sp>
      <p:pic>
        <p:nvPicPr>
          <p:cNvPr id="24" name="Picture 23" descr="Screen Shot 2014-08-24 at 10.5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38773"/>
            <a:ext cx="2189392" cy="300259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1357659" y="6269310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Dead Words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179512" y="626931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22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ACTIVITY DIRECTIONS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8024" y="1412777"/>
            <a:ext cx="3898776" cy="2880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800000"/>
                </a:solidFill>
              </a:rPr>
              <a:t>Glue insert into </a:t>
            </a:r>
            <a:r>
              <a:rPr lang="en-US" sz="4000" b="1" i="1" dirty="0">
                <a:solidFill>
                  <a:srgbClr val="800000"/>
                </a:solidFill>
              </a:rPr>
              <a:t>E</a:t>
            </a:r>
            <a:r>
              <a:rPr lang="en-US" sz="4000" b="1" i="1" dirty="0" smtClean="0">
                <a:solidFill>
                  <a:srgbClr val="800000"/>
                </a:solidFill>
              </a:rPr>
              <a:t>-</a:t>
            </a:r>
            <a:r>
              <a:rPr lang="en-US" sz="4000" b="1" i="1" dirty="0">
                <a:solidFill>
                  <a:srgbClr val="800000"/>
                </a:solidFill>
              </a:rPr>
              <a:t>B</a:t>
            </a:r>
            <a:r>
              <a:rPr lang="en-US" sz="4000" b="1" i="1" dirty="0" smtClean="0">
                <a:solidFill>
                  <a:srgbClr val="800000"/>
                </a:solidFill>
              </a:rPr>
              <a:t>ook</a:t>
            </a:r>
          </a:p>
          <a:p>
            <a:pPr marL="0" indent="0">
              <a:buNone/>
            </a:pPr>
            <a:endParaRPr lang="en-US" sz="4000" b="1" i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800000"/>
                </a:solidFill>
              </a:rPr>
              <a:t> </a:t>
            </a:r>
            <a:endParaRPr lang="en-US" sz="4000" b="1" i="1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4-08-25 at 6.5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4664"/>
            <a:ext cx="4152404" cy="56767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8158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halkduster"/>
                <a:cs typeface="Chalkduster"/>
              </a:rPr>
              <a:t>PROJECT PROMPT:</a:t>
            </a:r>
            <a:endParaRPr lang="en-US" b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800000"/>
                </a:solidFill>
              </a:rPr>
              <a:t>Write a narrative in which you describe a time when you examined something very closely. </a:t>
            </a:r>
            <a:r>
              <a:rPr lang="en-US" dirty="0"/>
              <a:t>You might discuss an object in the natural world, an author’s use of language, or a picture. Whatever you choose to discuss, </a:t>
            </a:r>
            <a:r>
              <a:rPr lang="en-US" b="1" i="1" dirty="0">
                <a:solidFill>
                  <a:srgbClr val="800000"/>
                </a:solidFill>
              </a:rPr>
              <a:t>describe the occasion so vividly that your readers will feel they were right there with you. </a:t>
            </a:r>
          </a:p>
        </p:txBody>
      </p:sp>
    </p:spTree>
    <p:extLst>
      <p:ext uri="{BB962C8B-B14F-4D97-AF65-F5344CB8AC3E}">
        <p14:creationId xmlns:p14="http://schemas.microsoft.com/office/powerpoint/2010/main" val="33635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PN &amp; FIGURATIVE LANGUAGE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224136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PERSONAL NARRATIVE: Draft</a:t>
            </a:r>
          </a:p>
          <a:p>
            <a:pPr algn="ctr"/>
            <a:r>
              <a:rPr lang="en-US" b="0" dirty="0" smtClean="0">
                <a:solidFill>
                  <a:srgbClr val="800000"/>
                </a:solidFill>
              </a:rPr>
              <a:t>(</a:t>
            </a:r>
            <a:r>
              <a:rPr lang="en-US" b="0" dirty="0" err="1" smtClean="0">
                <a:solidFill>
                  <a:srgbClr val="800000"/>
                </a:solidFill>
              </a:rPr>
              <a:t>iPad</a:t>
            </a:r>
            <a:r>
              <a:rPr lang="en-US" b="0" dirty="0" smtClean="0">
                <a:solidFill>
                  <a:srgbClr val="800000"/>
                </a:solidFill>
              </a:rPr>
              <a:t> or paper)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96752"/>
            <a:ext cx="4041775" cy="6397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HANDOUT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7" descr="Screen Shot 2014-08-26 at 8.0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12368" cy="46693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14-08-27 at 6.2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932428" cy="295232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6708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duster"/>
                <a:cs typeface="Chalkduster"/>
              </a:rPr>
              <a:t>PN WRITING APPLICATION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5" name="Picture 4" descr="Screen Shot 2014-08-25 at 6.4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" y="1412776"/>
            <a:ext cx="8895404" cy="5153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37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halkduster"/>
                <a:cs typeface="Chalkduster"/>
              </a:rPr>
              <a:t>EXAMPLE</a:t>
            </a:r>
            <a:endParaRPr lang="en-US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 descr="Screen Shot 2014-08-27 at 6.2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9144000" cy="34630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4969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982-chalk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2982-chalkboard.potx</Template>
  <TotalTime>0</TotalTime>
  <Words>363</Words>
  <Application>Microsoft Macintosh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2982-chalkboard</vt:lpstr>
      <vt:lpstr>DO NOW</vt:lpstr>
      <vt:lpstr>AGENDA</vt:lpstr>
      <vt:lpstr>HOMEWORK</vt:lpstr>
      <vt:lpstr>UPDATE: UNIT 1 TABLE OF CONTENTS!</vt:lpstr>
      <vt:lpstr>ACTIVITY DIRECTIONS</vt:lpstr>
      <vt:lpstr>PROJECT PROMPT:</vt:lpstr>
      <vt:lpstr>PN &amp; FIGURATIVE LANGUAGE</vt:lpstr>
      <vt:lpstr>PN WRITING APPLICATION</vt:lpstr>
      <vt:lpstr>EXAMPLE</vt:lpstr>
      <vt:lpstr>CLASS EXAMPLE</vt:lpstr>
      <vt:lpstr>PN WRITING APPLICATION</vt:lpstr>
      <vt:lpstr>EXIT TICKET: ON SCRATCH PAPER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2014-02-21T02:04:43Z</dcterms:created>
  <dcterms:modified xsi:type="dcterms:W3CDTF">2014-08-27T20:50:51Z</dcterms:modified>
</cp:coreProperties>
</file>