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" y="-3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NOW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STANDARD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rgbClr val="00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Determine the </a:t>
            </a:r>
            <a:r>
              <a:rPr lang="en-US" b="1" i="1" u="sng" dirty="0">
                <a:solidFill>
                  <a:srgbClr val="000090"/>
                </a:solidFill>
              </a:rPr>
              <a:t>meaning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u="sng" dirty="0">
                <a:solidFill>
                  <a:srgbClr val="000090"/>
                </a:solidFill>
              </a:rPr>
              <a:t>of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b="1" i="1" u="sng" dirty="0">
                <a:solidFill>
                  <a:srgbClr val="000090"/>
                </a:solidFill>
              </a:rPr>
              <a:t>words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u="sng" dirty="0">
                <a:solidFill>
                  <a:srgbClr val="000090"/>
                </a:solidFill>
              </a:rPr>
              <a:t>and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b="1" i="1" u="sng" dirty="0">
                <a:solidFill>
                  <a:srgbClr val="000090"/>
                </a:solidFill>
              </a:rPr>
              <a:t>phrases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 they are used in the text, including </a:t>
            </a:r>
            <a:r>
              <a:rPr lang="en-US" b="1" i="1" u="sng" dirty="0">
                <a:solidFill>
                  <a:srgbClr val="000090"/>
                </a:solidFill>
              </a:rPr>
              <a:t>figurative</a:t>
            </a:r>
            <a:r>
              <a:rPr lang="en-US" u="sng" dirty="0">
                <a:solidFill>
                  <a:srgbClr val="000090"/>
                </a:solidFill>
              </a:rPr>
              <a:t> and </a:t>
            </a:r>
            <a:r>
              <a:rPr lang="en-US" b="1" i="1" u="sng" dirty="0">
                <a:solidFill>
                  <a:srgbClr val="000090"/>
                </a:solidFill>
              </a:rPr>
              <a:t>connotative</a:t>
            </a:r>
            <a:r>
              <a:rPr lang="en-US" u="sng" dirty="0">
                <a:solidFill>
                  <a:srgbClr val="000090"/>
                </a:solidFill>
              </a:rPr>
              <a:t> meanings</a:t>
            </a:r>
            <a:r>
              <a:rPr lang="en-US" dirty="0">
                <a:solidFill>
                  <a:schemeClr val="tx1"/>
                </a:solidFill>
              </a:rPr>
              <a:t>; analyze the cumulative </a:t>
            </a:r>
            <a:r>
              <a:rPr lang="en-US" u="sng" dirty="0">
                <a:solidFill>
                  <a:srgbClr val="000090"/>
                </a:solidFill>
              </a:rPr>
              <a:t>impact of </a:t>
            </a:r>
            <a:r>
              <a:rPr lang="en-US" b="1" i="1" u="sng" dirty="0">
                <a:solidFill>
                  <a:srgbClr val="000090"/>
                </a:solidFill>
              </a:rPr>
              <a:t>specific</a:t>
            </a:r>
            <a:r>
              <a:rPr lang="en-US" i="1" u="sng" dirty="0">
                <a:solidFill>
                  <a:srgbClr val="000090"/>
                </a:solidFill>
              </a:rPr>
              <a:t> </a:t>
            </a:r>
            <a:r>
              <a:rPr lang="en-US" b="1" i="1" u="sng" dirty="0">
                <a:solidFill>
                  <a:srgbClr val="000090"/>
                </a:solidFill>
              </a:rPr>
              <a:t>word choices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u="sng" dirty="0">
                <a:solidFill>
                  <a:srgbClr val="000090"/>
                </a:solidFill>
              </a:rPr>
              <a:t>on</a:t>
            </a:r>
            <a:r>
              <a:rPr lang="en-US" b="1" u="sng" dirty="0">
                <a:solidFill>
                  <a:srgbClr val="000090"/>
                </a:solidFill>
              </a:rPr>
              <a:t> </a:t>
            </a:r>
            <a:r>
              <a:rPr lang="en-US" b="1" i="1" u="sng" dirty="0">
                <a:solidFill>
                  <a:srgbClr val="000090"/>
                </a:solidFill>
              </a:rPr>
              <a:t>meaning </a:t>
            </a:r>
            <a:r>
              <a:rPr lang="en-US" u="sng" dirty="0">
                <a:solidFill>
                  <a:srgbClr val="000090"/>
                </a:solidFill>
              </a:rPr>
              <a:t>and</a:t>
            </a:r>
            <a:r>
              <a:rPr lang="en-US" b="1" i="1" u="sng" dirty="0">
                <a:solidFill>
                  <a:srgbClr val="000090"/>
                </a:solidFill>
              </a:rPr>
              <a:t> </a:t>
            </a:r>
            <a:r>
              <a:rPr lang="en-US" b="1" i="1" u="sng" dirty="0" smtClean="0">
                <a:solidFill>
                  <a:srgbClr val="000090"/>
                </a:solidFill>
              </a:rPr>
              <a:t>tone</a:t>
            </a:r>
            <a:endParaRPr lang="en-US" b="1" i="1" u="sng" dirty="0">
              <a:solidFill>
                <a:srgbClr val="00009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OBJECTIVES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Analyze the purpose of figurative language in “A Mark on the Wall” by successfully participating in class discussion.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7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halkduster"/>
                <a:cs typeface="Chalkduster"/>
              </a:rPr>
              <a:t>AGENDA</a:t>
            </a:r>
            <a:endParaRPr lang="en-US" b="1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Announcements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Discussion Prep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Discussion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Exit Ticket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PN Activity (?) </a:t>
            </a:r>
            <a:r>
              <a:rPr lang="en-US" b="1" dirty="0" smtClean="0">
                <a:solidFill>
                  <a:schemeClr val="tx1"/>
                </a:solidFill>
              </a:rPr>
              <a:t>		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5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Chalkduster"/>
                <a:cs typeface="Chalkduster"/>
              </a:rPr>
              <a:t>HOMEWORK</a:t>
            </a:r>
            <a:endParaRPr lang="en-US" b="1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7"/>
          </a:xfrm>
          <a:solidFill>
            <a:srgbClr val="FFF77A"/>
          </a:solidFill>
          <a:ln w="57150" cmpd="sng"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500" b="1" u="sng" dirty="0" smtClean="0">
                <a:solidFill>
                  <a:srgbClr val="000000"/>
                </a:solidFill>
                <a:latin typeface="Gill Sans Light"/>
                <a:cs typeface="Gill Sans Light"/>
              </a:rPr>
              <a:t>DUE </a:t>
            </a:r>
            <a:r>
              <a:rPr lang="en-US" sz="4500" b="1" u="sng" dirty="0" smtClean="0">
                <a:solidFill>
                  <a:srgbClr val="000000"/>
                </a:solidFill>
                <a:latin typeface="Gill Sans Light"/>
                <a:cs typeface="Gill Sans Light"/>
              </a:rPr>
              <a:t>NEXT CLASS:</a:t>
            </a:r>
            <a:endParaRPr lang="en-US" sz="4500" b="1" u="sng" dirty="0" smtClean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pPr marL="0" indent="0" algn="ctr">
              <a:buNone/>
            </a:pPr>
            <a:r>
              <a:rPr lang="en-US" sz="4500" b="1" dirty="0" smtClean="0">
                <a:solidFill>
                  <a:srgbClr val="800000"/>
                </a:solidFill>
                <a:latin typeface="Gill Sans Light"/>
                <a:cs typeface="Gill Sans Light"/>
              </a:rPr>
              <a:t>Comprehension Questions for </a:t>
            </a:r>
          </a:p>
          <a:p>
            <a:pPr marL="0" indent="0" algn="ctr">
              <a:buNone/>
            </a:pPr>
            <a:r>
              <a:rPr lang="en-US" sz="4500" b="1" dirty="0" smtClean="0">
                <a:solidFill>
                  <a:srgbClr val="800000"/>
                </a:solidFill>
                <a:latin typeface="Gill Sans Light"/>
                <a:cs typeface="Gill Sans Light"/>
              </a:rPr>
              <a:t>“A Hunger Artist”</a:t>
            </a:r>
          </a:p>
          <a:p>
            <a:pPr marL="0" indent="0" algn="ctr">
              <a:buNone/>
            </a:pPr>
            <a:endParaRPr lang="en-US" sz="4500" b="1" dirty="0">
              <a:solidFill>
                <a:srgbClr val="800000"/>
              </a:solidFill>
              <a:latin typeface="Gill Sans Light"/>
              <a:cs typeface="Gill Sans Light"/>
            </a:endParaRPr>
          </a:p>
          <a:p>
            <a:pPr marL="0" indent="0" algn="ctr">
              <a:buNone/>
            </a:pPr>
            <a:r>
              <a:rPr lang="en-US" sz="4500" b="1" dirty="0" smtClean="0">
                <a:solidFill>
                  <a:srgbClr val="800000"/>
                </a:solidFill>
                <a:latin typeface="Gill Sans Light"/>
                <a:cs typeface="Gill Sans Light"/>
              </a:rPr>
              <a:t>Please bring in your Personal Narrative Object </a:t>
            </a:r>
            <a:r>
              <a:rPr lang="en-US" sz="4500" dirty="0" smtClean="0">
                <a:solidFill>
                  <a:srgbClr val="800000"/>
                </a:solidFill>
                <a:latin typeface="Gill Sans Light"/>
                <a:cs typeface="Gill Sans Light"/>
              </a:rPr>
              <a:t>(if you can)</a:t>
            </a:r>
            <a:r>
              <a:rPr lang="en-US" sz="4500" b="1" dirty="0" smtClean="0">
                <a:solidFill>
                  <a:schemeClr val="accent2"/>
                </a:solidFill>
                <a:latin typeface="Gill Sans Light"/>
                <a:cs typeface="Gill Sans Light"/>
              </a:rPr>
              <a:t>	</a:t>
            </a:r>
            <a:endParaRPr lang="en-US" sz="4500" b="1" dirty="0" smtClean="0">
              <a:solidFill>
                <a:schemeClr val="accent2"/>
              </a:solidFill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537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halkduster"/>
                <a:cs typeface="Chalkduster"/>
              </a:rPr>
              <a:t>Discussion Prep:		</a:t>
            </a:r>
            <a:br>
              <a:rPr lang="en-US" b="1" dirty="0" smtClean="0">
                <a:solidFill>
                  <a:srgbClr val="FFFF00"/>
                </a:solidFill>
                <a:latin typeface="Chalkduster"/>
                <a:cs typeface="Chalkduster"/>
              </a:rPr>
            </a:br>
            <a:r>
              <a:rPr lang="en-US" b="1" dirty="0" smtClean="0">
                <a:solidFill>
                  <a:srgbClr val="FFFF00"/>
                </a:solidFill>
                <a:latin typeface="Chalkduster"/>
                <a:cs typeface="Chalkduster"/>
              </a:rPr>
              <a:t>GUIDING QUESTION</a:t>
            </a:r>
            <a:endParaRPr lang="en-US" b="1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What was Woolf’s purpose/intent for writing “A Mark on the Wall”? Why does she focus so heavily on the mark and its description?</a:t>
            </a:r>
            <a:endParaRPr lang="en-US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0826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duster"/>
                <a:cs typeface="Chalkduster"/>
              </a:rPr>
              <a:t>Prepping for Discussion</a:t>
            </a:r>
            <a:endParaRPr lang="en-US" dirty="0"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9728" y="1340768"/>
            <a:ext cx="3394720" cy="49685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Re-read and analyze your annotations and questions.</a:t>
            </a:r>
          </a:p>
          <a:p>
            <a:endParaRPr lang="en-US" dirty="0"/>
          </a:p>
          <a:p>
            <a:r>
              <a:rPr lang="en-US" dirty="0" smtClean="0"/>
              <a:t>What are </a:t>
            </a:r>
            <a:r>
              <a:rPr lang="en-US" b="1" dirty="0" smtClean="0"/>
              <a:t>three questions </a:t>
            </a:r>
            <a:r>
              <a:rPr lang="en-US" dirty="0" smtClean="0"/>
              <a:t>you would like to ask the whole group?</a:t>
            </a:r>
          </a:p>
        </p:txBody>
      </p:sp>
      <p:pic>
        <p:nvPicPr>
          <p:cNvPr id="4" name="Picture 3" descr="Screen Shot 2014-08-27 at 7.19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4169513" cy="4581128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88466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2: 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Suggestions for student questions:</a:t>
            </a:r>
          </a:p>
          <a:p>
            <a:pPr lvl="1"/>
            <a:r>
              <a:rPr lang="en-US" dirty="0" smtClean="0"/>
              <a:t>What can we predict from…?</a:t>
            </a:r>
          </a:p>
          <a:p>
            <a:pPr lvl="1"/>
            <a:r>
              <a:rPr lang="en-US" dirty="0" smtClean="0"/>
              <a:t>What might happen if…?</a:t>
            </a:r>
          </a:p>
          <a:p>
            <a:pPr lvl="1"/>
            <a:r>
              <a:rPr lang="en-US" dirty="0" smtClean="0"/>
              <a:t>What do you think about…?</a:t>
            </a:r>
          </a:p>
          <a:p>
            <a:pPr lvl="1"/>
            <a:r>
              <a:rPr lang="en-US" dirty="0" smtClean="0"/>
              <a:t>What is most important…?</a:t>
            </a:r>
          </a:p>
          <a:p>
            <a:pPr lvl="1"/>
            <a:r>
              <a:rPr lang="en-US" dirty="0" smtClean="0"/>
              <a:t>What reaction was Woolf seeking when…?</a:t>
            </a:r>
          </a:p>
          <a:p>
            <a:pPr lvl="1"/>
            <a:r>
              <a:rPr lang="en-US" dirty="0" smtClean="0"/>
              <a:t>What does Woolf mean when she says, “___”?</a:t>
            </a:r>
          </a:p>
          <a:p>
            <a:pPr lvl="1"/>
            <a:r>
              <a:rPr lang="en-US" dirty="0" smtClean="0"/>
              <a:t>Why do you think Woolf chose to include…?</a:t>
            </a:r>
          </a:p>
          <a:p>
            <a:pPr lvl="1"/>
            <a:r>
              <a:rPr lang="en-US" dirty="0" smtClean="0"/>
              <a:t>What does this writing style tell us about…?</a:t>
            </a:r>
          </a:p>
          <a:p>
            <a:pPr lvl="1"/>
            <a:endParaRPr lang="en-US" dirty="0" smtClean="0"/>
          </a:p>
        </p:txBody>
      </p:sp>
      <p:sp>
        <p:nvSpPr>
          <p:cNvPr id="4" name="Snip Single Corner Rectangle 3"/>
          <p:cNvSpPr/>
          <p:nvPr/>
        </p:nvSpPr>
        <p:spPr>
          <a:xfrm>
            <a:off x="6732240" y="764704"/>
            <a:ext cx="2411760" cy="2088232"/>
          </a:xfrm>
          <a:prstGeom prst="snip1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You need at least ONE analytical discussion question.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5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152128"/>
          </a:xfrm>
          <a:solidFill>
            <a:srgbClr val="FFFFC2"/>
          </a:solidFill>
          <a:ln>
            <a:solidFill>
              <a:srgbClr val="00000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If you have a contribution, raise your hand I and I will add you to the list </a:t>
            </a:r>
            <a:r>
              <a:rPr lang="en-US" dirty="0" smtClean="0">
                <a:solidFill>
                  <a:srgbClr val="800000"/>
                </a:solidFill>
              </a:rPr>
              <a:t>(be sure to pay attention… you don’t want to miss your turn!)</a:t>
            </a:r>
          </a:p>
          <a:p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88963"/>
              </p:ext>
            </p:extLst>
          </p:nvPr>
        </p:nvGraphicFramePr>
        <p:xfrm>
          <a:off x="467544" y="2527135"/>
          <a:ext cx="8208912" cy="414222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208912"/>
              </a:tblGrid>
              <a:tr h="592953">
                <a:tc>
                  <a:txBody>
                    <a:bodyPr/>
                    <a:lstStyle/>
                    <a:p>
                      <a:pPr marL="0" marR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kern="1200" dirty="0" smtClean="0">
                          <a:solidFill>
                            <a:schemeClr val="tx1"/>
                          </a:solidFill>
                          <a:effectLst/>
                        </a:rPr>
                        <a:t>DISCUSSION NORMS</a:t>
                      </a:r>
                      <a:endParaRPr lang="en-US" sz="3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272">
                <a:tc>
                  <a:txBody>
                    <a:bodyPr/>
                    <a:lstStyle/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3000" b="1" u="sng" kern="1200" dirty="0" smtClean="0">
                          <a:solidFill>
                            <a:srgbClr val="008000"/>
                          </a:solidFill>
                          <a:effectLst/>
                        </a:rPr>
                        <a:t>Assume the best intentions</a:t>
                      </a:r>
                    </a:p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3000" b="1" kern="1200" dirty="0" smtClean="0">
                          <a:solidFill>
                            <a:srgbClr val="000090"/>
                          </a:solidFill>
                          <a:effectLst/>
                        </a:rPr>
                        <a:t>Listen carefully </a:t>
                      </a:r>
                      <a:r>
                        <a:rPr lang="en-US" sz="3000" kern="1200" dirty="0" smtClean="0">
                          <a:effectLst/>
                        </a:rPr>
                        <a:t>to what others are saying.</a:t>
                      </a:r>
                    </a:p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3000" kern="1200" dirty="0" smtClean="0">
                          <a:effectLst/>
                        </a:rPr>
                        <a:t>Ask </a:t>
                      </a:r>
                      <a:r>
                        <a:rPr lang="en-US" sz="3000" b="1" kern="1200" dirty="0" smtClean="0">
                          <a:solidFill>
                            <a:srgbClr val="000090"/>
                          </a:solidFill>
                          <a:effectLst/>
                        </a:rPr>
                        <a:t>clarifying questions </a:t>
                      </a:r>
                      <a:r>
                        <a:rPr lang="en-US" sz="3000" kern="1200" dirty="0" smtClean="0">
                          <a:effectLst/>
                        </a:rPr>
                        <a:t>if you do not understand a point raised.</a:t>
                      </a:r>
                    </a:p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3000" b="1" kern="1200" dirty="0" smtClean="0">
                          <a:solidFill>
                            <a:srgbClr val="000090"/>
                          </a:solidFill>
                          <a:effectLst/>
                        </a:rPr>
                        <a:t>Be respectful </a:t>
                      </a:r>
                      <a:r>
                        <a:rPr lang="en-US" sz="3000" kern="1200" dirty="0" smtClean="0">
                          <a:effectLst/>
                        </a:rPr>
                        <a:t>of what others opinions.</a:t>
                      </a:r>
                    </a:p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3000" b="1" kern="1200" dirty="0" smtClean="0">
                          <a:solidFill>
                            <a:srgbClr val="000090"/>
                          </a:solidFill>
                          <a:effectLst/>
                        </a:rPr>
                        <a:t>Refer to the text </a:t>
                      </a:r>
                      <a:r>
                        <a:rPr lang="en-US" sz="3000" kern="1200" dirty="0" smtClean="0">
                          <a:effectLst/>
                        </a:rPr>
                        <a:t>to support your ideas.</a:t>
                      </a:r>
                    </a:p>
                    <a:p>
                      <a:pPr marL="342900" lvl="0" indent="-342900">
                        <a:buFont typeface="Arial"/>
                        <a:buChar char="•"/>
                      </a:pPr>
                      <a:r>
                        <a:rPr lang="en-US" sz="3000" b="1" kern="1200" dirty="0" smtClean="0">
                          <a:solidFill>
                            <a:srgbClr val="000090"/>
                          </a:solidFill>
                          <a:effectLst/>
                        </a:rPr>
                        <a:t>Share</a:t>
                      </a:r>
                      <a:r>
                        <a:rPr lang="en-US" sz="3000" kern="1200" dirty="0" smtClean="0">
                          <a:solidFill>
                            <a:srgbClr val="000090"/>
                          </a:solidFill>
                          <a:effectLst/>
                        </a:rPr>
                        <a:t> </a:t>
                      </a:r>
                      <a:r>
                        <a:rPr lang="en-US" sz="3000" kern="1200" dirty="0" smtClean="0">
                          <a:effectLst/>
                        </a:rPr>
                        <a:t>the spotlight!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1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You must write responses to</a:t>
            </a:r>
            <a:r>
              <a:rPr lang="en-US" b="1" dirty="0" smtClean="0"/>
              <a:t> </a:t>
            </a:r>
            <a:r>
              <a:rPr lang="en-US" b="1" u="sng" dirty="0" smtClean="0"/>
              <a:t>3 comments</a:t>
            </a:r>
            <a:r>
              <a:rPr lang="en-US" b="1" dirty="0" smtClean="0"/>
              <a:t> </a:t>
            </a:r>
            <a:r>
              <a:rPr lang="en-US" dirty="0" smtClean="0"/>
              <a:t>to your peers comments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Follow up question.</a:t>
            </a:r>
          </a:p>
          <a:p>
            <a:pPr lvl="1"/>
            <a:r>
              <a:rPr lang="en-US" dirty="0" smtClean="0"/>
              <a:t> Offer an opinion.</a:t>
            </a:r>
          </a:p>
          <a:p>
            <a:pPr lvl="1"/>
            <a:r>
              <a:rPr lang="en-US" dirty="0" smtClean="0"/>
              <a:t>Offer a clarifications</a:t>
            </a:r>
          </a:p>
        </p:txBody>
      </p:sp>
    </p:spTree>
    <p:extLst>
      <p:ext uri="{BB962C8B-B14F-4D97-AF65-F5344CB8AC3E}">
        <p14:creationId xmlns:p14="http://schemas.microsoft.com/office/powerpoint/2010/main" val="217920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halkduster"/>
                <a:cs typeface="Chalkduster"/>
              </a:rPr>
              <a:t>EXIT TICKET!</a:t>
            </a:r>
            <a:endParaRPr lang="en-US" b="1" dirty="0">
              <a:solidFill>
                <a:srgbClr val="FFFF00"/>
              </a:solidFill>
              <a:latin typeface="Chalkduster"/>
              <a:cs typeface="Chalkdus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What was Woolf’s purpose/intent for writing “A Mark on the Wall”? Why does she focus so heavily on the mark and its description?</a:t>
            </a:r>
          </a:p>
          <a:p>
            <a:pPr marL="0" indent="0">
              <a:buNone/>
            </a:pPr>
            <a:endParaRPr lang="en-US" dirty="0">
              <a:latin typeface="Gill Sans"/>
              <a:cs typeface="Gill Sans"/>
            </a:endParaRPr>
          </a:p>
          <a:p>
            <a:pPr marL="0" indent="0">
              <a:buNone/>
            </a:pPr>
            <a:r>
              <a:rPr lang="en-US" dirty="0" smtClean="0">
                <a:latin typeface="Gill Sans"/>
                <a:cs typeface="Gill Sans"/>
              </a:rPr>
              <a:t>** Leave one appreciation for a group member on your exit ticket</a:t>
            </a:r>
            <a:endParaRPr lang="en-US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0591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982-chalkbo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2982-chalkboard.potx</Template>
  <TotalTime>0</TotalTime>
  <Words>398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2982-chalkboard</vt:lpstr>
      <vt:lpstr>DO NOW</vt:lpstr>
      <vt:lpstr>AGENDA</vt:lpstr>
      <vt:lpstr>HOMEWORK</vt:lpstr>
      <vt:lpstr>Discussion Prep:   GUIDING QUESTION</vt:lpstr>
      <vt:lpstr>Prepping for Discussion</vt:lpstr>
      <vt:lpstr>Period 2: Student Questions</vt:lpstr>
      <vt:lpstr>Discussion Set-Up</vt:lpstr>
      <vt:lpstr>STUDENT RESPONSES</vt:lpstr>
      <vt:lpstr>EXIT TICKET!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2014-02-21T02:04:43Z</dcterms:created>
  <dcterms:modified xsi:type="dcterms:W3CDTF">2014-08-27T20:46:16Z</dcterms:modified>
</cp:coreProperties>
</file>