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87" r:id="rId2"/>
    <p:sldId id="288" r:id="rId3"/>
    <p:sldId id="289" r:id="rId4"/>
    <p:sldId id="290" r:id="rId5"/>
    <p:sldId id="292" r:id="rId6"/>
    <p:sldId id="296" r:id="rId7"/>
    <p:sldId id="300" r:id="rId8"/>
    <p:sldId id="301" r:id="rId9"/>
    <p:sldId id="295" r:id="rId10"/>
    <p:sldId id="305" r:id="rId11"/>
    <p:sldId id="306" r:id="rId12"/>
    <p:sldId id="316" r:id="rId13"/>
    <p:sldId id="308" r:id="rId14"/>
    <p:sldId id="309" r:id="rId15"/>
    <p:sldId id="310" r:id="rId16"/>
    <p:sldId id="302" r:id="rId17"/>
    <p:sldId id="314" r:id="rId18"/>
    <p:sldId id="315" r:id="rId19"/>
    <p:sldId id="312" r:id="rId20"/>
    <p:sldId id="304" r:id="rId21"/>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clrMru>
    <a:srgbClr val="E5FFE8"/>
    <a:srgbClr val="FFF77A"/>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2930" autoAdjust="0"/>
    <p:restoredTop sz="94660"/>
  </p:normalViewPr>
  <p:slideViewPr>
    <p:cSldViewPr>
      <p:cViewPr varScale="1">
        <p:scale>
          <a:sx n="102" d="100"/>
          <a:sy n="102" d="100"/>
        </p:scale>
        <p:origin x="-47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3435E-C636-E841-B181-058169E9E45E}" type="datetimeFigureOut">
              <a:rPr lang="en-US" smtClean="0"/>
              <a:t>8/25/14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C6EA7C-43F0-9D48-936C-E594484BBB9D}" type="slidenum">
              <a:rPr lang="en-US" smtClean="0"/>
              <a:t>‹#›</a:t>
            </a:fld>
            <a:endParaRPr lang="en-US"/>
          </a:p>
        </p:txBody>
      </p:sp>
    </p:spTree>
    <p:extLst>
      <p:ext uri="{BB962C8B-B14F-4D97-AF65-F5344CB8AC3E}">
        <p14:creationId xmlns:p14="http://schemas.microsoft.com/office/powerpoint/2010/main" val="140539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8/24/14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8/24/14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8/24/14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8/24/14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8/24/14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8/24/14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8/24/14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8/24/14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8/24/14</a:t>
            </a:fld>
            <a:endParaRPr lang="en-US"/>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pic>
        <p:nvPicPr>
          <p:cNvPr id="7" name="Picture 6" descr="E:\websites\free-power-point-templates\2012\logos.png"/>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DO NOW</a:t>
            </a:r>
            <a:endParaRPr lang="en-US" b="1" dirty="0"/>
          </a:p>
        </p:txBody>
      </p:sp>
      <p:sp>
        <p:nvSpPr>
          <p:cNvPr id="5" name="Text Placeholder 4"/>
          <p:cNvSpPr>
            <a:spLocks noGrp="1"/>
          </p:cNvSpPr>
          <p:nvPr>
            <p:ph type="body" idx="1"/>
          </p:nvPr>
        </p:nvSpPr>
        <p:spPr/>
        <p:txBody>
          <a:bodyPr/>
          <a:lstStyle/>
          <a:p>
            <a:r>
              <a:rPr lang="en-US" dirty="0" smtClean="0">
                <a:solidFill>
                  <a:srgbClr val="FFFF00"/>
                </a:solidFill>
              </a:rPr>
              <a:t>STANDARD</a:t>
            </a:r>
            <a:endParaRPr lang="en-US" dirty="0">
              <a:solidFill>
                <a:srgbClr val="FFFF00"/>
              </a:solidFill>
            </a:endParaRPr>
          </a:p>
        </p:txBody>
      </p:sp>
      <p:sp>
        <p:nvSpPr>
          <p:cNvPr id="6" name="Content Placeholder 5"/>
          <p:cNvSpPr>
            <a:spLocks noGrp="1"/>
          </p:cNvSpPr>
          <p:nvPr>
            <p:ph sz="half" idx="2"/>
          </p:nvPr>
        </p:nvSpPr>
        <p:spPr>
          <a:ln>
            <a:solidFill>
              <a:srgbClr val="000000"/>
            </a:solidFill>
          </a:ln>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pPr marL="0" indent="0">
              <a:buNone/>
            </a:pPr>
            <a:r>
              <a:rPr lang="en-US" dirty="0">
                <a:solidFill>
                  <a:schemeClr val="tx1"/>
                </a:solidFill>
              </a:rPr>
              <a:t>Determine the </a:t>
            </a:r>
            <a:r>
              <a:rPr lang="en-US" b="1" i="1" u="sng" dirty="0">
                <a:solidFill>
                  <a:srgbClr val="000090"/>
                </a:solidFill>
              </a:rPr>
              <a:t>meaning</a:t>
            </a:r>
            <a:r>
              <a:rPr lang="en-US" b="1" u="sng" dirty="0">
                <a:solidFill>
                  <a:srgbClr val="000090"/>
                </a:solidFill>
              </a:rPr>
              <a:t> </a:t>
            </a:r>
            <a:r>
              <a:rPr lang="en-US" u="sng" dirty="0">
                <a:solidFill>
                  <a:srgbClr val="000090"/>
                </a:solidFill>
              </a:rPr>
              <a:t>of</a:t>
            </a:r>
            <a:r>
              <a:rPr lang="en-US" b="1" u="sng" dirty="0">
                <a:solidFill>
                  <a:srgbClr val="000090"/>
                </a:solidFill>
              </a:rPr>
              <a:t> </a:t>
            </a:r>
            <a:r>
              <a:rPr lang="en-US" b="1" i="1" u="sng" dirty="0">
                <a:solidFill>
                  <a:srgbClr val="000090"/>
                </a:solidFill>
              </a:rPr>
              <a:t>words</a:t>
            </a:r>
            <a:r>
              <a:rPr lang="en-US" b="1" u="sng" dirty="0">
                <a:solidFill>
                  <a:srgbClr val="000090"/>
                </a:solidFill>
              </a:rPr>
              <a:t> </a:t>
            </a:r>
            <a:r>
              <a:rPr lang="en-US" u="sng" dirty="0">
                <a:solidFill>
                  <a:srgbClr val="000090"/>
                </a:solidFill>
              </a:rPr>
              <a:t>and</a:t>
            </a:r>
            <a:r>
              <a:rPr lang="en-US" b="1" u="sng" dirty="0">
                <a:solidFill>
                  <a:srgbClr val="000090"/>
                </a:solidFill>
              </a:rPr>
              <a:t> </a:t>
            </a:r>
            <a:r>
              <a:rPr lang="en-US" b="1" i="1" u="sng" dirty="0">
                <a:solidFill>
                  <a:srgbClr val="000090"/>
                </a:solidFill>
              </a:rPr>
              <a:t>phrases</a:t>
            </a:r>
            <a:r>
              <a:rPr lang="en-US" b="1" u="sng" dirty="0">
                <a:solidFill>
                  <a:srgbClr val="000090"/>
                </a:solidFill>
              </a:rPr>
              <a:t> </a:t>
            </a:r>
            <a:r>
              <a:rPr lang="en-US" dirty="0">
                <a:solidFill>
                  <a:schemeClr val="tx1"/>
                </a:solidFill>
              </a:rPr>
              <a:t>as they are used in the text, including </a:t>
            </a:r>
            <a:r>
              <a:rPr lang="en-US" b="1" i="1" u="sng" dirty="0">
                <a:solidFill>
                  <a:srgbClr val="000090"/>
                </a:solidFill>
              </a:rPr>
              <a:t>figurative</a:t>
            </a:r>
            <a:r>
              <a:rPr lang="en-US" u="sng" dirty="0">
                <a:solidFill>
                  <a:srgbClr val="000090"/>
                </a:solidFill>
              </a:rPr>
              <a:t> and </a:t>
            </a:r>
            <a:r>
              <a:rPr lang="en-US" b="1" i="1" u="sng" dirty="0">
                <a:solidFill>
                  <a:srgbClr val="000090"/>
                </a:solidFill>
              </a:rPr>
              <a:t>connotative</a:t>
            </a:r>
            <a:r>
              <a:rPr lang="en-US" u="sng" dirty="0">
                <a:solidFill>
                  <a:srgbClr val="000090"/>
                </a:solidFill>
              </a:rPr>
              <a:t> meanings</a:t>
            </a:r>
            <a:r>
              <a:rPr lang="en-US" dirty="0">
                <a:solidFill>
                  <a:schemeClr val="tx1"/>
                </a:solidFill>
              </a:rPr>
              <a:t>; analyze the cumulative </a:t>
            </a:r>
            <a:r>
              <a:rPr lang="en-US" u="sng" dirty="0">
                <a:solidFill>
                  <a:srgbClr val="000090"/>
                </a:solidFill>
              </a:rPr>
              <a:t>impact of </a:t>
            </a:r>
            <a:r>
              <a:rPr lang="en-US" b="1" i="1" u="sng" dirty="0">
                <a:solidFill>
                  <a:srgbClr val="000090"/>
                </a:solidFill>
              </a:rPr>
              <a:t>specific</a:t>
            </a:r>
            <a:r>
              <a:rPr lang="en-US" i="1" u="sng" dirty="0">
                <a:solidFill>
                  <a:srgbClr val="000090"/>
                </a:solidFill>
              </a:rPr>
              <a:t> </a:t>
            </a:r>
            <a:r>
              <a:rPr lang="en-US" b="1" i="1" u="sng" dirty="0">
                <a:solidFill>
                  <a:srgbClr val="000090"/>
                </a:solidFill>
              </a:rPr>
              <a:t>word choices</a:t>
            </a:r>
            <a:r>
              <a:rPr lang="en-US" b="1" u="sng" dirty="0">
                <a:solidFill>
                  <a:srgbClr val="000090"/>
                </a:solidFill>
              </a:rPr>
              <a:t> </a:t>
            </a:r>
            <a:r>
              <a:rPr lang="en-US" u="sng" dirty="0">
                <a:solidFill>
                  <a:srgbClr val="000090"/>
                </a:solidFill>
              </a:rPr>
              <a:t>on</a:t>
            </a:r>
            <a:r>
              <a:rPr lang="en-US" b="1" u="sng" dirty="0">
                <a:solidFill>
                  <a:srgbClr val="000090"/>
                </a:solidFill>
              </a:rPr>
              <a:t> </a:t>
            </a:r>
            <a:r>
              <a:rPr lang="en-US" b="1" i="1" u="sng" dirty="0">
                <a:solidFill>
                  <a:srgbClr val="000090"/>
                </a:solidFill>
              </a:rPr>
              <a:t>meaning </a:t>
            </a:r>
            <a:r>
              <a:rPr lang="en-US" u="sng" dirty="0">
                <a:solidFill>
                  <a:srgbClr val="000090"/>
                </a:solidFill>
              </a:rPr>
              <a:t>and</a:t>
            </a:r>
            <a:r>
              <a:rPr lang="en-US" b="1" i="1" u="sng" dirty="0">
                <a:solidFill>
                  <a:srgbClr val="000090"/>
                </a:solidFill>
              </a:rPr>
              <a:t> </a:t>
            </a:r>
            <a:r>
              <a:rPr lang="en-US" b="1" i="1" u="sng" dirty="0" smtClean="0">
                <a:solidFill>
                  <a:srgbClr val="000090"/>
                </a:solidFill>
              </a:rPr>
              <a:t>tone</a:t>
            </a:r>
            <a:endParaRPr lang="en-US" b="1" i="1" u="sng" dirty="0">
              <a:solidFill>
                <a:srgbClr val="000090"/>
              </a:solidFill>
            </a:endParaRPr>
          </a:p>
        </p:txBody>
      </p:sp>
      <p:sp>
        <p:nvSpPr>
          <p:cNvPr id="7" name="Text Placeholder 6"/>
          <p:cNvSpPr>
            <a:spLocks noGrp="1"/>
          </p:cNvSpPr>
          <p:nvPr>
            <p:ph type="body" sz="quarter" idx="3"/>
          </p:nvPr>
        </p:nvSpPr>
        <p:spPr/>
        <p:txBody>
          <a:bodyPr/>
          <a:lstStyle/>
          <a:p>
            <a:r>
              <a:rPr lang="en-US" dirty="0" smtClean="0">
                <a:solidFill>
                  <a:srgbClr val="FFFF00"/>
                </a:solidFill>
              </a:rPr>
              <a:t>OBJECTIVES</a:t>
            </a:r>
            <a:endParaRPr lang="en-US" dirty="0">
              <a:solidFill>
                <a:srgbClr val="FFFF00"/>
              </a:solidFill>
            </a:endParaRPr>
          </a:p>
        </p:txBody>
      </p:sp>
      <p:sp>
        <p:nvSpPr>
          <p:cNvPr id="8" name="Content Placeholder 7"/>
          <p:cNvSpPr>
            <a:spLocks noGrp="1"/>
          </p:cNvSpPr>
          <p:nvPr>
            <p:ph sz="quarter" idx="4"/>
          </p:nvPr>
        </p:nvSpPr>
        <p:spPr>
          <a:solidFill>
            <a:schemeClr val="accent5">
              <a:lumMod val="60000"/>
              <a:lumOff val="40000"/>
            </a:schemeClr>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20000"/>
          </a:bodyPr>
          <a:lstStyle/>
          <a:p>
            <a:r>
              <a:rPr lang="en-US" dirty="0" smtClean="0">
                <a:solidFill>
                  <a:schemeClr val="tx1"/>
                </a:solidFill>
              </a:rPr>
              <a:t>Use </a:t>
            </a:r>
            <a:r>
              <a:rPr lang="en-US" b="1" u="sng" dirty="0" smtClean="0">
                <a:solidFill>
                  <a:srgbClr val="660066"/>
                </a:solidFill>
              </a:rPr>
              <a:t>graphic organizers </a:t>
            </a:r>
            <a:r>
              <a:rPr lang="en-US" dirty="0" smtClean="0">
                <a:solidFill>
                  <a:schemeClr val="tx1"/>
                </a:solidFill>
              </a:rPr>
              <a:t>to thoughtfully </a:t>
            </a:r>
            <a:r>
              <a:rPr lang="en-US" b="1" u="sng" dirty="0" smtClean="0">
                <a:solidFill>
                  <a:srgbClr val="660066"/>
                </a:solidFill>
              </a:rPr>
              <a:t>analyze text</a:t>
            </a:r>
            <a:r>
              <a:rPr lang="en-US" dirty="0" smtClean="0">
                <a:solidFill>
                  <a:schemeClr val="tx1"/>
                </a:solidFill>
              </a:rPr>
              <a:t> for the </a:t>
            </a:r>
            <a:r>
              <a:rPr lang="en-US" b="1" u="sng" dirty="0" smtClean="0">
                <a:solidFill>
                  <a:srgbClr val="660066"/>
                </a:solidFill>
              </a:rPr>
              <a:t>effect of an author’s choice of words.</a:t>
            </a:r>
          </a:p>
          <a:p>
            <a:pPr marL="0" indent="0">
              <a:buNone/>
            </a:pPr>
            <a:endParaRPr lang="en-US" dirty="0" smtClean="0">
              <a:solidFill>
                <a:schemeClr val="tx1"/>
              </a:solidFill>
            </a:endParaRPr>
          </a:p>
          <a:p>
            <a:r>
              <a:rPr lang="en-US" dirty="0" smtClean="0">
                <a:solidFill>
                  <a:schemeClr val="tx1"/>
                </a:solidFill>
              </a:rPr>
              <a:t>Create a </a:t>
            </a:r>
            <a:r>
              <a:rPr lang="en-US" b="1" dirty="0" smtClean="0">
                <a:solidFill>
                  <a:srgbClr val="660066"/>
                </a:solidFill>
              </a:rPr>
              <a:t>CEL paragraph </a:t>
            </a:r>
            <a:r>
              <a:rPr lang="en-US" dirty="0" smtClean="0">
                <a:solidFill>
                  <a:schemeClr val="tx1"/>
                </a:solidFill>
              </a:rPr>
              <a:t>that insightfully argues </a:t>
            </a:r>
            <a:r>
              <a:rPr lang="en-US" b="1" u="sng" dirty="0" smtClean="0">
                <a:solidFill>
                  <a:srgbClr val="660066"/>
                </a:solidFill>
              </a:rPr>
              <a:t>how word choice affects tone and mood</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7222989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Chalkduster"/>
                <a:cs typeface="Chalkduster"/>
              </a:rPr>
              <a:t>ANALYSIS ACTIVITY </a:t>
            </a:r>
            <a:br>
              <a:rPr lang="en-US" b="1" dirty="0" smtClean="0">
                <a:solidFill>
                  <a:srgbClr val="FFFF00"/>
                </a:solidFill>
                <a:latin typeface="Chalkduster"/>
                <a:cs typeface="Chalkduster"/>
              </a:rPr>
            </a:br>
            <a:r>
              <a:rPr lang="en-US" b="1" dirty="0" smtClean="0">
                <a:solidFill>
                  <a:srgbClr val="FFFF00"/>
                </a:solidFill>
                <a:latin typeface="Chalkduster"/>
                <a:cs typeface="Chalkduster"/>
              </a:rPr>
              <a:t>Step </a:t>
            </a:r>
            <a:r>
              <a:rPr lang="en-US" b="1" dirty="0">
                <a:solidFill>
                  <a:srgbClr val="FFFF00"/>
                </a:solidFill>
                <a:latin typeface="Chalkduster"/>
                <a:cs typeface="Chalkduster"/>
              </a:rPr>
              <a:t>2</a:t>
            </a:r>
            <a:r>
              <a:rPr lang="en-US" b="1" dirty="0" smtClean="0">
                <a:solidFill>
                  <a:srgbClr val="FFFF00"/>
                </a:solidFill>
                <a:latin typeface="Chalkduster"/>
                <a:cs typeface="Chalkduster"/>
              </a:rPr>
              <a:t>: </a:t>
            </a:r>
            <a:r>
              <a:rPr lang="en-US" b="1" dirty="0" smtClean="0">
                <a:latin typeface="Chalkduster"/>
                <a:cs typeface="Chalkduster"/>
              </a:rPr>
              <a:t>Tone &amp; Mood</a:t>
            </a:r>
            <a:endParaRPr lang="en-US" b="1" dirty="0">
              <a:latin typeface="Chalkduster"/>
              <a:cs typeface="Chalkduster"/>
            </a:endParaRPr>
          </a:p>
        </p:txBody>
      </p:sp>
      <p:graphicFrame>
        <p:nvGraphicFramePr>
          <p:cNvPr id="3" name="Table 2"/>
          <p:cNvGraphicFramePr>
            <a:graphicFrameLocks noGrp="1"/>
          </p:cNvGraphicFramePr>
          <p:nvPr>
            <p:extLst>
              <p:ext uri="{D42A27DB-BD31-4B8C-83A1-F6EECF244321}">
                <p14:modId xmlns:p14="http://schemas.microsoft.com/office/powerpoint/2010/main" val="231578765"/>
              </p:ext>
            </p:extLst>
          </p:nvPr>
        </p:nvGraphicFramePr>
        <p:xfrm>
          <a:off x="467544" y="1628800"/>
          <a:ext cx="8208912" cy="4680520"/>
        </p:xfrm>
        <a:graphic>
          <a:graphicData uri="http://schemas.openxmlformats.org/drawingml/2006/table">
            <a:tbl>
              <a:tblPr firstRow="1" bandRow="1">
                <a:tableStyleId>{9DCAF9ED-07DC-4A11-8D7F-57B35C25682E}</a:tableStyleId>
              </a:tblPr>
              <a:tblGrid>
                <a:gridCol w="807598"/>
                <a:gridCol w="7401314"/>
              </a:tblGrid>
              <a:tr h="4680520">
                <a:tc>
                  <a:txBody>
                    <a:bodyPr/>
                    <a:lstStyle/>
                    <a:p>
                      <a:pPr algn="ctr"/>
                      <a:r>
                        <a:rPr lang="en-US" sz="4000" dirty="0" smtClean="0">
                          <a:solidFill>
                            <a:srgbClr val="000000"/>
                          </a:solidFill>
                        </a:rPr>
                        <a:t>DIRECTIONS</a:t>
                      </a:r>
                      <a:endParaRPr lang="en-US" sz="4000" dirty="0">
                        <a:solidFill>
                          <a:srgbClr val="000000"/>
                        </a:solidFill>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buFont typeface="+mj-lt"/>
                        <a:buNone/>
                      </a:pPr>
                      <a:endParaRPr lang="en-US" sz="3000" b="1" dirty="0" smtClean="0">
                        <a:solidFill>
                          <a:srgbClr val="0000FF"/>
                        </a:solidFill>
                      </a:endParaRPr>
                    </a:p>
                    <a:p>
                      <a:pPr marL="457200" indent="-457200">
                        <a:buFont typeface="+mj-lt"/>
                        <a:buAutoNum type="arabicPeriod"/>
                      </a:pPr>
                      <a:r>
                        <a:rPr lang="en-US" sz="3000" b="1" dirty="0" smtClean="0">
                          <a:solidFill>
                            <a:srgbClr val="0000FF"/>
                          </a:solidFill>
                        </a:rPr>
                        <a:t>Re-read </a:t>
                      </a:r>
                      <a:r>
                        <a:rPr lang="en-US" sz="3000" b="1" dirty="0" smtClean="0">
                          <a:solidFill>
                            <a:schemeClr val="tx1"/>
                          </a:solidFill>
                        </a:rPr>
                        <a:t>the specific passage</a:t>
                      </a:r>
                    </a:p>
                    <a:p>
                      <a:pPr marL="0" indent="0">
                        <a:buFont typeface="+mj-lt"/>
                        <a:buNone/>
                      </a:pPr>
                      <a:endParaRPr lang="en-US" sz="3000" b="1" dirty="0" smtClean="0">
                        <a:solidFill>
                          <a:schemeClr val="tx1"/>
                        </a:solidFill>
                      </a:endParaRPr>
                    </a:p>
                    <a:p>
                      <a:pPr marL="457200" indent="-457200">
                        <a:buFont typeface="+mj-lt"/>
                        <a:buAutoNum type="arabicPeriod"/>
                      </a:pPr>
                      <a:r>
                        <a:rPr lang="en-US" sz="3000" b="1" dirty="0" smtClean="0">
                          <a:solidFill>
                            <a:srgbClr val="FF0000"/>
                          </a:solidFill>
                        </a:rPr>
                        <a:t>Highlight </a:t>
                      </a:r>
                      <a:r>
                        <a:rPr lang="en-US" sz="3000" dirty="0" smtClean="0">
                          <a:solidFill>
                            <a:srgbClr val="000000"/>
                          </a:solidFill>
                        </a:rPr>
                        <a:t>or</a:t>
                      </a:r>
                      <a:r>
                        <a:rPr lang="en-US" sz="3000" b="1" dirty="0" smtClean="0">
                          <a:solidFill>
                            <a:srgbClr val="FF0000"/>
                          </a:solidFill>
                        </a:rPr>
                        <a:t> underline sentences </a:t>
                      </a:r>
                      <a:r>
                        <a:rPr lang="en-US" sz="3000" dirty="0" smtClean="0">
                          <a:solidFill>
                            <a:schemeClr val="tx1"/>
                          </a:solidFill>
                        </a:rPr>
                        <a:t>that show the </a:t>
                      </a:r>
                      <a:r>
                        <a:rPr lang="en-US" sz="3000" b="1" dirty="0" smtClean="0">
                          <a:solidFill>
                            <a:srgbClr val="FF0000"/>
                          </a:solidFill>
                        </a:rPr>
                        <a:t>author using </a:t>
                      </a:r>
                      <a:r>
                        <a:rPr lang="en-US" sz="3000" b="1" u="sng" dirty="0" smtClean="0">
                          <a:solidFill>
                            <a:srgbClr val="FF0000"/>
                          </a:solidFill>
                        </a:rPr>
                        <a:t>figurative language</a:t>
                      </a:r>
                      <a:r>
                        <a:rPr lang="en-US" sz="3000" b="1" dirty="0" smtClean="0">
                          <a:solidFill>
                            <a:srgbClr val="FF0000"/>
                          </a:solidFill>
                        </a:rPr>
                        <a:t> to reflect their </a:t>
                      </a:r>
                      <a:r>
                        <a:rPr lang="en-US" sz="3000" b="1" i="1" u="sng" dirty="0" smtClean="0">
                          <a:solidFill>
                            <a:srgbClr val="FF0000"/>
                          </a:solidFill>
                        </a:rPr>
                        <a:t>tone</a:t>
                      </a:r>
                      <a:r>
                        <a:rPr lang="en-US" sz="3000" b="1" dirty="0" smtClean="0">
                          <a:solidFill>
                            <a:srgbClr val="FF0000"/>
                          </a:solidFill>
                        </a:rPr>
                        <a:t> and create </a:t>
                      </a:r>
                      <a:r>
                        <a:rPr lang="en-US" sz="3000" b="1" i="1" u="sng" dirty="0" smtClean="0">
                          <a:solidFill>
                            <a:srgbClr val="FF0000"/>
                          </a:solidFill>
                        </a:rPr>
                        <a:t>mood</a:t>
                      </a:r>
                    </a:p>
                    <a:p>
                      <a:pPr marL="0" indent="0">
                        <a:buFont typeface="+mj-lt"/>
                        <a:buNone/>
                      </a:pPr>
                      <a:endParaRPr lang="en-US" sz="3000" b="1" i="1" u="sng" dirty="0" smtClean="0">
                        <a:solidFill>
                          <a:srgbClr val="FF0000"/>
                        </a:solidFill>
                      </a:endParaRPr>
                    </a:p>
                    <a:p>
                      <a:pPr marL="457200" indent="-457200">
                        <a:buFont typeface="+mj-lt"/>
                        <a:buAutoNum type="arabicPeriod"/>
                      </a:pPr>
                      <a:r>
                        <a:rPr lang="en-US" sz="3000" b="1" dirty="0" smtClean="0">
                          <a:solidFill>
                            <a:schemeClr val="tx1"/>
                          </a:solidFill>
                        </a:rPr>
                        <a:t>Use your </a:t>
                      </a:r>
                      <a:r>
                        <a:rPr lang="en-US" sz="3000" b="1" u="sng" dirty="0" smtClean="0">
                          <a:solidFill>
                            <a:srgbClr val="660066"/>
                          </a:solidFill>
                        </a:rPr>
                        <a:t>graphic organizer</a:t>
                      </a:r>
                      <a:r>
                        <a:rPr lang="en-US" sz="3000" b="1" dirty="0" smtClean="0">
                          <a:solidFill>
                            <a:srgbClr val="660066"/>
                          </a:solidFill>
                        </a:rPr>
                        <a:t> </a:t>
                      </a:r>
                      <a:r>
                        <a:rPr lang="en-US" sz="3000" b="1" dirty="0" smtClean="0">
                          <a:solidFill>
                            <a:schemeClr val="tx1"/>
                          </a:solidFill>
                        </a:rPr>
                        <a:t>to </a:t>
                      </a:r>
                      <a:r>
                        <a:rPr lang="en-US" sz="3000" b="1" i="1" dirty="0" smtClean="0">
                          <a:solidFill>
                            <a:schemeClr val="tx1"/>
                          </a:solidFill>
                        </a:rPr>
                        <a:t>collect</a:t>
                      </a:r>
                      <a:r>
                        <a:rPr lang="en-US" sz="3000" b="1" dirty="0" smtClean="0">
                          <a:solidFill>
                            <a:schemeClr val="tx1"/>
                          </a:solidFill>
                        </a:rPr>
                        <a:t> and </a:t>
                      </a:r>
                      <a:r>
                        <a:rPr lang="en-US" sz="3000" b="1" i="1" dirty="0" smtClean="0">
                          <a:solidFill>
                            <a:schemeClr val="tx1"/>
                          </a:solidFill>
                        </a:rPr>
                        <a:t>analyze</a:t>
                      </a:r>
                      <a:r>
                        <a:rPr lang="en-US" sz="3000" b="1" dirty="0" smtClean="0">
                          <a:solidFill>
                            <a:schemeClr val="tx1"/>
                          </a:solidFill>
                        </a:rPr>
                        <a:t> your </a:t>
                      </a:r>
                      <a:r>
                        <a:rPr lang="en-US" sz="3000" b="1" u="sng" dirty="0" smtClean="0">
                          <a:solidFill>
                            <a:srgbClr val="660066"/>
                          </a:solidFill>
                        </a:rPr>
                        <a:t>selected examples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6811477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Chalkduster"/>
                <a:cs typeface="Chalkduster"/>
              </a:rPr>
              <a:t>ANALYSIS ACTIVITY </a:t>
            </a:r>
            <a:br>
              <a:rPr lang="en-US" b="1" dirty="0" smtClean="0">
                <a:solidFill>
                  <a:srgbClr val="FFFF00"/>
                </a:solidFill>
                <a:latin typeface="Chalkduster"/>
                <a:cs typeface="Chalkduster"/>
              </a:rPr>
            </a:br>
            <a:r>
              <a:rPr lang="en-US" b="1" dirty="0" smtClean="0">
                <a:solidFill>
                  <a:srgbClr val="FFFF00"/>
                </a:solidFill>
                <a:latin typeface="Chalkduster"/>
                <a:cs typeface="Chalkduster"/>
              </a:rPr>
              <a:t>Step </a:t>
            </a:r>
            <a:r>
              <a:rPr lang="en-US" b="1" dirty="0">
                <a:solidFill>
                  <a:srgbClr val="FFFF00"/>
                </a:solidFill>
                <a:latin typeface="Chalkduster"/>
                <a:cs typeface="Chalkduster"/>
              </a:rPr>
              <a:t>2</a:t>
            </a:r>
            <a:r>
              <a:rPr lang="en-US" b="1" dirty="0" smtClean="0">
                <a:solidFill>
                  <a:srgbClr val="FFFF00"/>
                </a:solidFill>
                <a:latin typeface="Chalkduster"/>
                <a:cs typeface="Chalkduster"/>
              </a:rPr>
              <a:t>: </a:t>
            </a:r>
            <a:r>
              <a:rPr lang="en-US" b="1" dirty="0" smtClean="0">
                <a:latin typeface="Chalkduster"/>
                <a:cs typeface="Chalkduster"/>
              </a:rPr>
              <a:t>Tone &amp; Mood </a:t>
            </a:r>
            <a:r>
              <a:rPr lang="en-US" b="1" i="1" u="sng" dirty="0" smtClean="0">
                <a:latin typeface="Chalkduster"/>
                <a:cs typeface="Chalkduster"/>
              </a:rPr>
              <a:t>Example</a:t>
            </a:r>
            <a:endParaRPr lang="en-US" b="1" i="1" u="sng" dirty="0">
              <a:latin typeface="Chalkduster"/>
              <a:cs typeface="Chalkduster"/>
            </a:endParaRPr>
          </a:p>
        </p:txBody>
      </p:sp>
      <p:graphicFrame>
        <p:nvGraphicFramePr>
          <p:cNvPr id="5" name="Table 4"/>
          <p:cNvGraphicFramePr>
            <a:graphicFrameLocks noGrp="1"/>
          </p:cNvGraphicFramePr>
          <p:nvPr>
            <p:extLst>
              <p:ext uri="{D42A27DB-BD31-4B8C-83A1-F6EECF244321}">
                <p14:modId xmlns:p14="http://schemas.microsoft.com/office/powerpoint/2010/main" val="2033166165"/>
              </p:ext>
            </p:extLst>
          </p:nvPr>
        </p:nvGraphicFramePr>
        <p:xfrm>
          <a:off x="467544" y="1340768"/>
          <a:ext cx="8208912" cy="1691640"/>
        </p:xfrm>
        <a:graphic>
          <a:graphicData uri="http://schemas.openxmlformats.org/drawingml/2006/table">
            <a:tbl>
              <a:tblPr firstRow="1" bandRow="1">
                <a:tableStyleId>{9DCAF9ED-07DC-4A11-8D7F-57B35C25682E}</a:tableStyleId>
              </a:tblPr>
              <a:tblGrid>
                <a:gridCol w="504056"/>
                <a:gridCol w="7704856"/>
              </a:tblGrid>
              <a:tr h="1368152">
                <a:tc>
                  <a:txBody>
                    <a:bodyPr/>
                    <a:lstStyle/>
                    <a:p>
                      <a:pPr algn="ctr"/>
                      <a:r>
                        <a:rPr lang="en-US" sz="1800" dirty="0" smtClean="0">
                          <a:solidFill>
                            <a:srgbClr val="000000"/>
                          </a:solidFill>
                        </a:rPr>
                        <a:t>DIRECTIONS</a:t>
                      </a:r>
                      <a:endParaRPr lang="en-US" sz="1800" dirty="0">
                        <a:solidFill>
                          <a:srgbClr val="000000"/>
                        </a:solidFill>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mj-lt"/>
                        <a:buAutoNum type="arabicPeriod"/>
                      </a:pPr>
                      <a:r>
                        <a:rPr lang="en-US" sz="1700" b="1" dirty="0" smtClean="0">
                          <a:solidFill>
                            <a:srgbClr val="0000FF"/>
                          </a:solidFill>
                        </a:rPr>
                        <a:t>Re-read </a:t>
                      </a:r>
                      <a:r>
                        <a:rPr lang="en-US" sz="1700" b="1" dirty="0" smtClean="0">
                          <a:solidFill>
                            <a:schemeClr val="tx1"/>
                          </a:solidFill>
                        </a:rPr>
                        <a:t>the specific passage</a:t>
                      </a:r>
                    </a:p>
                    <a:p>
                      <a:pPr marL="0" indent="0">
                        <a:buFont typeface="+mj-lt"/>
                        <a:buNone/>
                      </a:pPr>
                      <a:endParaRPr lang="en-US" sz="1000" b="1" dirty="0" smtClean="0">
                        <a:solidFill>
                          <a:schemeClr val="tx1"/>
                        </a:solidFill>
                      </a:endParaRPr>
                    </a:p>
                    <a:p>
                      <a:pPr marL="342900" indent="-342900">
                        <a:buFont typeface="+mj-lt"/>
                        <a:buAutoNum type="arabicPeriod"/>
                      </a:pPr>
                      <a:r>
                        <a:rPr lang="en-US" sz="1700" b="1" dirty="0" smtClean="0">
                          <a:solidFill>
                            <a:srgbClr val="FF0000"/>
                          </a:solidFill>
                        </a:rPr>
                        <a:t>Highlight </a:t>
                      </a:r>
                      <a:r>
                        <a:rPr lang="en-US" sz="1700" dirty="0" smtClean="0">
                          <a:solidFill>
                            <a:srgbClr val="000000"/>
                          </a:solidFill>
                        </a:rPr>
                        <a:t>or</a:t>
                      </a:r>
                      <a:r>
                        <a:rPr lang="en-US" sz="1700" b="1" dirty="0" smtClean="0">
                          <a:solidFill>
                            <a:srgbClr val="FF0000"/>
                          </a:solidFill>
                        </a:rPr>
                        <a:t> underline sentences </a:t>
                      </a:r>
                      <a:r>
                        <a:rPr lang="en-US" sz="1700" dirty="0" smtClean="0">
                          <a:solidFill>
                            <a:schemeClr val="tx1"/>
                          </a:solidFill>
                        </a:rPr>
                        <a:t>that show the </a:t>
                      </a:r>
                      <a:r>
                        <a:rPr lang="en-US" sz="1700" b="1" dirty="0" smtClean="0">
                          <a:solidFill>
                            <a:srgbClr val="FF0000"/>
                          </a:solidFill>
                        </a:rPr>
                        <a:t>author using </a:t>
                      </a:r>
                      <a:r>
                        <a:rPr lang="en-US" sz="1700" b="1" u="sng" dirty="0" smtClean="0">
                          <a:solidFill>
                            <a:srgbClr val="FF0000"/>
                          </a:solidFill>
                        </a:rPr>
                        <a:t>figurative language</a:t>
                      </a:r>
                      <a:r>
                        <a:rPr lang="en-US" sz="1700" b="1" dirty="0" smtClean="0">
                          <a:solidFill>
                            <a:srgbClr val="FF0000"/>
                          </a:solidFill>
                        </a:rPr>
                        <a:t> to reflect their </a:t>
                      </a:r>
                      <a:r>
                        <a:rPr lang="en-US" sz="1700" b="1" i="1" u="sng" dirty="0" smtClean="0">
                          <a:solidFill>
                            <a:srgbClr val="FF0000"/>
                          </a:solidFill>
                        </a:rPr>
                        <a:t>tone</a:t>
                      </a:r>
                      <a:r>
                        <a:rPr lang="en-US" sz="1700" b="1" dirty="0" smtClean="0">
                          <a:solidFill>
                            <a:srgbClr val="FF0000"/>
                          </a:solidFill>
                        </a:rPr>
                        <a:t> and create </a:t>
                      </a:r>
                      <a:r>
                        <a:rPr lang="en-US" sz="1700" b="1" i="1" u="sng" dirty="0" smtClean="0">
                          <a:solidFill>
                            <a:srgbClr val="FF0000"/>
                          </a:solidFill>
                        </a:rPr>
                        <a:t>mood</a:t>
                      </a:r>
                    </a:p>
                    <a:p>
                      <a:pPr marL="0" indent="0">
                        <a:buFont typeface="+mj-lt"/>
                        <a:buNone/>
                      </a:pPr>
                      <a:endParaRPr lang="en-US" sz="1000" b="1" i="1" u="sng" dirty="0" smtClean="0">
                        <a:solidFill>
                          <a:srgbClr val="FF0000"/>
                        </a:solidFill>
                      </a:endParaRPr>
                    </a:p>
                    <a:p>
                      <a:pPr marL="342900" indent="-342900">
                        <a:buFont typeface="+mj-lt"/>
                        <a:buAutoNum type="arabicPeriod"/>
                      </a:pPr>
                      <a:r>
                        <a:rPr lang="en-US" sz="1700" b="1" dirty="0" smtClean="0">
                          <a:solidFill>
                            <a:schemeClr val="tx1"/>
                          </a:solidFill>
                        </a:rPr>
                        <a:t>Create a </a:t>
                      </a:r>
                      <a:r>
                        <a:rPr lang="en-US" sz="1700" b="1" u="sng" dirty="0" smtClean="0">
                          <a:solidFill>
                            <a:srgbClr val="660066"/>
                          </a:solidFill>
                        </a:rPr>
                        <a:t>graphic organizer</a:t>
                      </a:r>
                      <a:r>
                        <a:rPr lang="en-US" sz="1700" b="1" dirty="0" smtClean="0">
                          <a:solidFill>
                            <a:srgbClr val="660066"/>
                          </a:solidFill>
                        </a:rPr>
                        <a:t> on the back</a:t>
                      </a:r>
                      <a:r>
                        <a:rPr lang="en-US" sz="1700" b="1" baseline="0" dirty="0" smtClean="0">
                          <a:solidFill>
                            <a:srgbClr val="660066"/>
                          </a:solidFill>
                        </a:rPr>
                        <a:t> of your reading packet </a:t>
                      </a:r>
                      <a:r>
                        <a:rPr lang="en-US" sz="1700" b="1" dirty="0" smtClean="0">
                          <a:solidFill>
                            <a:schemeClr val="tx1"/>
                          </a:solidFill>
                        </a:rPr>
                        <a:t>to </a:t>
                      </a:r>
                      <a:r>
                        <a:rPr lang="en-US" sz="1700" b="1" i="1" dirty="0" smtClean="0">
                          <a:solidFill>
                            <a:schemeClr val="tx1"/>
                          </a:solidFill>
                        </a:rPr>
                        <a:t>collect</a:t>
                      </a:r>
                      <a:r>
                        <a:rPr lang="en-US" sz="1700" b="1" dirty="0" smtClean="0">
                          <a:solidFill>
                            <a:schemeClr val="tx1"/>
                          </a:solidFill>
                        </a:rPr>
                        <a:t> and </a:t>
                      </a:r>
                      <a:r>
                        <a:rPr lang="en-US" sz="1700" b="1" i="1" dirty="0" smtClean="0">
                          <a:solidFill>
                            <a:schemeClr val="tx1"/>
                          </a:solidFill>
                        </a:rPr>
                        <a:t>analyze</a:t>
                      </a:r>
                      <a:r>
                        <a:rPr lang="en-US" sz="1700" b="1" dirty="0" smtClean="0">
                          <a:solidFill>
                            <a:schemeClr val="tx1"/>
                          </a:solidFill>
                        </a:rPr>
                        <a:t> your </a:t>
                      </a:r>
                      <a:r>
                        <a:rPr lang="en-US" sz="1700" b="1" u="sng" dirty="0" smtClean="0">
                          <a:solidFill>
                            <a:srgbClr val="660066"/>
                          </a:solidFill>
                        </a:rPr>
                        <a:t>selected examples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bl>
          </a:graphicData>
        </a:graphic>
      </p:graphicFrame>
      <p:pic>
        <p:nvPicPr>
          <p:cNvPr id="6" name="Picture 5"/>
          <p:cNvPicPr>
            <a:picLocks noChangeAspect="1"/>
          </p:cNvPicPr>
          <p:nvPr/>
        </p:nvPicPr>
        <p:blipFill rotWithShape="1">
          <a:blip r:embed="rId2"/>
          <a:srcRect l="10534" t="18378" b="48911"/>
          <a:stretch/>
        </p:blipFill>
        <p:spPr>
          <a:xfrm>
            <a:off x="179512" y="3068960"/>
            <a:ext cx="8856984" cy="3716884"/>
          </a:xfrm>
          <a:prstGeom prst="rect">
            <a:avLst/>
          </a:prstGeom>
          <a:ln>
            <a:solidFill>
              <a:srgbClr val="000000"/>
            </a:solidFill>
          </a:ln>
        </p:spPr>
      </p:pic>
      <p:graphicFrame>
        <p:nvGraphicFramePr>
          <p:cNvPr id="7" name="Table 6"/>
          <p:cNvGraphicFramePr>
            <a:graphicFrameLocks noGrp="1"/>
          </p:cNvGraphicFramePr>
          <p:nvPr>
            <p:extLst>
              <p:ext uri="{D42A27DB-BD31-4B8C-83A1-F6EECF244321}">
                <p14:modId xmlns:p14="http://schemas.microsoft.com/office/powerpoint/2010/main" val="93264886"/>
              </p:ext>
            </p:extLst>
          </p:nvPr>
        </p:nvGraphicFramePr>
        <p:xfrm>
          <a:off x="1907704" y="3356992"/>
          <a:ext cx="6840761" cy="3168352"/>
        </p:xfrm>
        <a:graphic>
          <a:graphicData uri="http://schemas.openxmlformats.org/drawingml/2006/table">
            <a:tbl>
              <a:tblPr firstRow="1" bandRow="1">
                <a:tableStyleId>{5C22544A-7EE6-4342-B048-85BDC9FD1C3A}</a:tableStyleId>
              </a:tblPr>
              <a:tblGrid>
                <a:gridCol w="1224136"/>
                <a:gridCol w="2592288"/>
                <a:gridCol w="3024337"/>
              </a:tblGrid>
              <a:tr h="3168352">
                <a:tc>
                  <a:txBody>
                    <a:bodyPr/>
                    <a:lstStyle/>
                    <a:p>
                      <a:r>
                        <a:rPr lang="en-US" dirty="0" smtClean="0">
                          <a:solidFill>
                            <a:srgbClr val="800000"/>
                          </a:solidFill>
                          <a:latin typeface="Comic Sans MS"/>
                          <a:cs typeface="Comic Sans MS"/>
                        </a:rPr>
                        <a:t>TONE</a:t>
                      </a:r>
                    </a:p>
                    <a:p>
                      <a:endParaRPr lang="en-US" dirty="0" smtClean="0">
                        <a:solidFill>
                          <a:srgbClr val="800000"/>
                        </a:solidFill>
                        <a:latin typeface="Comic Sans MS"/>
                        <a:cs typeface="Comic Sans MS"/>
                      </a:endParaRPr>
                    </a:p>
                    <a:p>
                      <a:r>
                        <a:rPr lang="en-US" sz="1800" i="1" dirty="0" smtClean="0">
                          <a:solidFill>
                            <a:srgbClr val="FF0000"/>
                          </a:solidFill>
                          <a:latin typeface="Comic Sans MS"/>
                          <a:cs typeface="Comic Sans MS"/>
                        </a:rPr>
                        <a:t>Resentful</a:t>
                      </a:r>
                    </a:p>
                  </a:txBody>
                  <a:tcPr anchor="ctr">
                    <a:lnL w="28575" cap="flat" cmpd="sng" algn="ctr">
                      <a:solidFill>
                        <a:srgbClr val="800000"/>
                      </a:solidFill>
                      <a:prstDash val="sysDot"/>
                      <a:round/>
                      <a:headEnd type="none" w="med" len="med"/>
                      <a:tailEnd type="none" w="med" len="med"/>
                    </a:lnL>
                    <a:lnR w="28575" cap="flat" cmpd="sng" algn="ctr">
                      <a:solidFill>
                        <a:srgbClr val="800000"/>
                      </a:solidFill>
                      <a:prstDash val="sysDot"/>
                      <a:round/>
                      <a:headEnd type="none" w="med" len="med"/>
                      <a:tailEnd type="none" w="med" len="med"/>
                    </a:lnR>
                    <a:lnT w="28575" cap="flat" cmpd="sng" algn="ctr">
                      <a:solidFill>
                        <a:srgbClr val="800000"/>
                      </a:solidFill>
                      <a:prstDash val="sysDot"/>
                      <a:round/>
                      <a:headEnd type="none" w="med" len="med"/>
                      <a:tailEnd type="none" w="med" len="med"/>
                    </a:lnT>
                    <a:lnB w="28575" cap="flat" cmpd="sng" algn="ctr">
                      <a:solidFill>
                        <a:srgbClr val="800000"/>
                      </a:solidFill>
                      <a:prstDash val="sysDot"/>
                      <a:round/>
                      <a:headEnd type="none" w="med" len="med"/>
                      <a:tailEnd type="none" w="med" len="med"/>
                    </a:lnB>
                    <a:noFill/>
                  </a:tcPr>
                </a:tc>
                <a:tc>
                  <a:txBody>
                    <a:bodyPr/>
                    <a:lstStyle/>
                    <a:p>
                      <a:endParaRPr lang="en-US" dirty="0">
                        <a:solidFill>
                          <a:srgbClr val="800000"/>
                        </a:solidFill>
                        <a:latin typeface="Comic Sans MS"/>
                        <a:cs typeface="Comic Sans MS"/>
                      </a:endParaRPr>
                    </a:p>
                  </a:txBody>
                  <a:tcPr anchor="ctr">
                    <a:lnL w="28575" cap="flat" cmpd="sng" algn="ctr">
                      <a:solidFill>
                        <a:srgbClr val="800000"/>
                      </a:solidFill>
                      <a:prstDash val="sysDot"/>
                      <a:round/>
                      <a:headEnd type="none" w="med" len="med"/>
                      <a:tailEnd type="none" w="med" len="med"/>
                    </a:lnL>
                    <a:lnR w="28575" cap="flat" cmpd="sng" algn="ctr">
                      <a:solidFill>
                        <a:srgbClr val="800000"/>
                      </a:solidFill>
                      <a:prstDash val="sysDot"/>
                      <a:round/>
                      <a:headEnd type="none" w="med" len="med"/>
                      <a:tailEnd type="none" w="med" len="med"/>
                    </a:lnR>
                    <a:lnT w="28575" cap="flat" cmpd="sng" algn="ctr">
                      <a:solidFill>
                        <a:srgbClr val="800000"/>
                      </a:solidFill>
                      <a:prstDash val="sysDot"/>
                      <a:round/>
                      <a:headEnd type="none" w="med" len="med"/>
                      <a:tailEnd type="none" w="med" len="med"/>
                    </a:lnT>
                    <a:lnB w="28575" cap="flat" cmpd="sng" algn="ctr">
                      <a:solidFill>
                        <a:srgbClr val="800000"/>
                      </a:solidFill>
                      <a:prstDash val="sysDot"/>
                      <a:round/>
                      <a:headEnd type="none" w="med" len="med"/>
                      <a:tailEnd type="none" w="med" len="med"/>
                    </a:lnB>
                    <a:noFill/>
                  </a:tcPr>
                </a:tc>
                <a:tc>
                  <a:txBody>
                    <a:bodyPr/>
                    <a:lstStyle/>
                    <a:p>
                      <a:endParaRPr lang="en-US" dirty="0">
                        <a:solidFill>
                          <a:srgbClr val="800000"/>
                        </a:solidFill>
                        <a:latin typeface="Comic Sans MS"/>
                        <a:cs typeface="Comic Sans MS"/>
                      </a:endParaRPr>
                    </a:p>
                  </a:txBody>
                  <a:tcPr anchor="ctr">
                    <a:lnL w="28575" cap="flat" cmpd="sng" algn="ctr">
                      <a:solidFill>
                        <a:srgbClr val="800000"/>
                      </a:solidFill>
                      <a:prstDash val="sysDot"/>
                      <a:round/>
                      <a:headEnd type="none" w="med" len="med"/>
                      <a:tailEnd type="none" w="med" len="med"/>
                    </a:lnL>
                    <a:lnR w="28575" cap="flat" cmpd="sng" algn="ctr">
                      <a:solidFill>
                        <a:srgbClr val="800000"/>
                      </a:solidFill>
                      <a:prstDash val="sysDot"/>
                      <a:round/>
                      <a:headEnd type="none" w="med" len="med"/>
                      <a:tailEnd type="none" w="med" len="med"/>
                    </a:lnR>
                    <a:lnT w="28575" cap="flat" cmpd="sng" algn="ctr">
                      <a:solidFill>
                        <a:srgbClr val="800000"/>
                      </a:solidFill>
                      <a:prstDash val="sysDot"/>
                      <a:round/>
                      <a:headEnd type="none" w="med" len="med"/>
                      <a:tailEnd type="none" w="med" len="med"/>
                    </a:lnT>
                    <a:lnB w="28575" cap="flat" cmpd="sng" algn="ctr">
                      <a:solidFill>
                        <a:srgbClr val="800000"/>
                      </a:solidFill>
                      <a:prstDash val="sysDot"/>
                      <a:round/>
                      <a:headEnd type="none" w="med" len="med"/>
                      <a:tailEnd type="none" w="med" len="med"/>
                    </a:lnB>
                    <a:noFill/>
                  </a:tcPr>
                </a:tc>
              </a:tr>
            </a:tbl>
          </a:graphicData>
        </a:graphic>
      </p:graphicFrame>
      <p:sp>
        <p:nvSpPr>
          <p:cNvPr id="8" name="TextBox 7"/>
          <p:cNvSpPr txBox="1"/>
          <p:nvPr/>
        </p:nvSpPr>
        <p:spPr>
          <a:xfrm>
            <a:off x="3275856" y="3399383"/>
            <a:ext cx="2376264" cy="2677656"/>
          </a:xfrm>
          <a:prstGeom prst="rect">
            <a:avLst/>
          </a:prstGeom>
          <a:noFill/>
        </p:spPr>
        <p:txBody>
          <a:bodyPr wrap="square" rtlCol="0">
            <a:spAutoFit/>
          </a:bodyPr>
          <a:lstStyle/>
          <a:p>
            <a:r>
              <a:rPr lang="en-US" dirty="0" smtClean="0"/>
              <a:t>QUOTE:</a:t>
            </a:r>
          </a:p>
          <a:p>
            <a:endParaRPr lang="en-US" dirty="0" smtClean="0"/>
          </a:p>
          <a:p>
            <a:r>
              <a:rPr lang="en-US" dirty="0" smtClean="0">
                <a:solidFill>
                  <a:srgbClr val="FF0000"/>
                </a:solidFill>
              </a:rPr>
              <a:t>“Men marched asleep. Many had lost their boots / but limped on, blood-shod.”</a:t>
            </a:r>
            <a:endParaRPr lang="en-US" dirty="0">
              <a:solidFill>
                <a:srgbClr val="FF0000"/>
              </a:solidFill>
            </a:endParaRPr>
          </a:p>
        </p:txBody>
      </p:sp>
      <p:sp>
        <p:nvSpPr>
          <p:cNvPr id="9" name="TextBox 8"/>
          <p:cNvSpPr txBox="1"/>
          <p:nvPr/>
        </p:nvSpPr>
        <p:spPr>
          <a:xfrm>
            <a:off x="5724128" y="3356992"/>
            <a:ext cx="3024336" cy="3170098"/>
          </a:xfrm>
          <a:prstGeom prst="rect">
            <a:avLst/>
          </a:prstGeom>
          <a:noFill/>
        </p:spPr>
        <p:txBody>
          <a:bodyPr wrap="square" rtlCol="0">
            <a:spAutoFit/>
          </a:bodyPr>
          <a:lstStyle/>
          <a:p>
            <a:r>
              <a:rPr lang="en-US" dirty="0" smtClean="0"/>
              <a:t>ANALYSIS:</a:t>
            </a:r>
          </a:p>
          <a:p>
            <a:r>
              <a:rPr lang="en-US" sz="1600" i="1" dirty="0" smtClean="0">
                <a:solidFill>
                  <a:srgbClr val="FF0000"/>
                </a:solidFill>
                <a:latin typeface="Comic Sans MS"/>
                <a:cs typeface="Comic Sans MS"/>
              </a:rPr>
              <a:t>With this example, Owen creates a tone of true resentment towards the army and the government. We can imagine that these soldiers are so ill-taken care of that they are forced to endure excruciating pain and weariness even though they are sacrificing their lives for their country.  </a:t>
            </a:r>
          </a:p>
        </p:txBody>
      </p:sp>
    </p:spTree>
    <p:extLst>
      <p:ext uri="{BB962C8B-B14F-4D97-AF65-F5344CB8AC3E}">
        <p14:creationId xmlns:p14="http://schemas.microsoft.com/office/powerpoint/2010/main" val="3170855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11102" t="13644" b="51265"/>
          <a:stretch/>
        </p:blipFill>
        <p:spPr>
          <a:xfrm>
            <a:off x="179513" y="2780928"/>
            <a:ext cx="8928992" cy="3987439"/>
          </a:xfrm>
          <a:prstGeom prst="rect">
            <a:avLst/>
          </a:prstGeom>
        </p:spPr>
      </p:pic>
      <p:pic>
        <p:nvPicPr>
          <p:cNvPr id="13" name="Picture 12"/>
          <p:cNvPicPr>
            <a:picLocks noChangeAspect="1"/>
          </p:cNvPicPr>
          <p:nvPr/>
        </p:nvPicPr>
        <p:blipFill rotWithShape="1">
          <a:blip r:embed="rId2"/>
          <a:srcRect l="10949" t="13644" b="48911"/>
          <a:stretch/>
        </p:blipFill>
        <p:spPr>
          <a:xfrm>
            <a:off x="179513" y="2054441"/>
            <a:ext cx="8928992" cy="425487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29577499"/>
              </p:ext>
            </p:extLst>
          </p:nvPr>
        </p:nvGraphicFramePr>
        <p:xfrm>
          <a:off x="467544" y="124232"/>
          <a:ext cx="8208912" cy="1691640"/>
        </p:xfrm>
        <a:graphic>
          <a:graphicData uri="http://schemas.openxmlformats.org/drawingml/2006/table">
            <a:tbl>
              <a:tblPr firstRow="1" bandRow="1">
                <a:tableStyleId>{9DCAF9ED-07DC-4A11-8D7F-57B35C25682E}</a:tableStyleId>
              </a:tblPr>
              <a:tblGrid>
                <a:gridCol w="504056"/>
                <a:gridCol w="7704856"/>
              </a:tblGrid>
              <a:tr h="1368152">
                <a:tc>
                  <a:txBody>
                    <a:bodyPr/>
                    <a:lstStyle/>
                    <a:p>
                      <a:pPr algn="ctr"/>
                      <a:r>
                        <a:rPr lang="en-US" sz="1800" dirty="0" smtClean="0">
                          <a:solidFill>
                            <a:srgbClr val="000000"/>
                          </a:solidFill>
                        </a:rPr>
                        <a:t>DIRECTIONS</a:t>
                      </a:r>
                      <a:endParaRPr lang="en-US" sz="1800" dirty="0">
                        <a:solidFill>
                          <a:srgbClr val="000000"/>
                        </a:solidFill>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mj-lt"/>
                        <a:buAutoNum type="arabicPeriod"/>
                      </a:pPr>
                      <a:r>
                        <a:rPr lang="en-US" sz="1700" b="1" dirty="0" smtClean="0">
                          <a:solidFill>
                            <a:srgbClr val="0000FF"/>
                          </a:solidFill>
                        </a:rPr>
                        <a:t>Re-read </a:t>
                      </a:r>
                      <a:r>
                        <a:rPr lang="en-US" sz="1700" b="1" dirty="0" smtClean="0">
                          <a:solidFill>
                            <a:schemeClr val="tx1"/>
                          </a:solidFill>
                        </a:rPr>
                        <a:t>the specific passage</a:t>
                      </a:r>
                    </a:p>
                    <a:p>
                      <a:pPr marL="0" indent="0">
                        <a:buFont typeface="+mj-lt"/>
                        <a:buNone/>
                      </a:pPr>
                      <a:endParaRPr lang="en-US" sz="1000" b="1" dirty="0" smtClean="0">
                        <a:solidFill>
                          <a:schemeClr val="tx1"/>
                        </a:solidFill>
                      </a:endParaRPr>
                    </a:p>
                    <a:p>
                      <a:pPr marL="342900" indent="-342900">
                        <a:buFont typeface="+mj-lt"/>
                        <a:buAutoNum type="arabicPeriod"/>
                      </a:pPr>
                      <a:r>
                        <a:rPr lang="en-US" sz="1700" b="1" dirty="0" smtClean="0">
                          <a:solidFill>
                            <a:srgbClr val="FF0000"/>
                          </a:solidFill>
                        </a:rPr>
                        <a:t>Highlight </a:t>
                      </a:r>
                      <a:r>
                        <a:rPr lang="en-US" sz="1700" dirty="0" smtClean="0">
                          <a:solidFill>
                            <a:srgbClr val="000000"/>
                          </a:solidFill>
                        </a:rPr>
                        <a:t>or</a:t>
                      </a:r>
                      <a:r>
                        <a:rPr lang="en-US" sz="1700" b="1" dirty="0" smtClean="0">
                          <a:solidFill>
                            <a:srgbClr val="FF0000"/>
                          </a:solidFill>
                        </a:rPr>
                        <a:t> underline sentences </a:t>
                      </a:r>
                      <a:r>
                        <a:rPr lang="en-US" sz="1700" dirty="0" smtClean="0">
                          <a:solidFill>
                            <a:schemeClr val="tx1"/>
                          </a:solidFill>
                        </a:rPr>
                        <a:t>that show the </a:t>
                      </a:r>
                      <a:r>
                        <a:rPr lang="en-US" sz="1700" b="1" dirty="0" smtClean="0">
                          <a:solidFill>
                            <a:srgbClr val="FF0000"/>
                          </a:solidFill>
                        </a:rPr>
                        <a:t>author using </a:t>
                      </a:r>
                      <a:r>
                        <a:rPr lang="en-US" sz="1700" b="1" u="sng" dirty="0" smtClean="0">
                          <a:solidFill>
                            <a:srgbClr val="FF0000"/>
                          </a:solidFill>
                        </a:rPr>
                        <a:t>figurative language</a:t>
                      </a:r>
                      <a:r>
                        <a:rPr lang="en-US" sz="1700" b="1" dirty="0" smtClean="0">
                          <a:solidFill>
                            <a:srgbClr val="FF0000"/>
                          </a:solidFill>
                        </a:rPr>
                        <a:t> to reflect their </a:t>
                      </a:r>
                      <a:r>
                        <a:rPr lang="en-US" sz="1700" b="1" i="1" u="sng" dirty="0" smtClean="0">
                          <a:solidFill>
                            <a:srgbClr val="FF0000"/>
                          </a:solidFill>
                        </a:rPr>
                        <a:t>tone</a:t>
                      </a:r>
                      <a:r>
                        <a:rPr lang="en-US" sz="1700" b="1" dirty="0" smtClean="0">
                          <a:solidFill>
                            <a:srgbClr val="FF0000"/>
                          </a:solidFill>
                        </a:rPr>
                        <a:t> and create </a:t>
                      </a:r>
                      <a:r>
                        <a:rPr lang="en-US" sz="1700" b="1" i="1" u="sng" dirty="0" smtClean="0">
                          <a:solidFill>
                            <a:srgbClr val="FF0000"/>
                          </a:solidFill>
                        </a:rPr>
                        <a:t>mood</a:t>
                      </a:r>
                    </a:p>
                    <a:p>
                      <a:pPr marL="0" indent="0">
                        <a:buFont typeface="+mj-lt"/>
                        <a:buNone/>
                      </a:pPr>
                      <a:endParaRPr lang="en-US" sz="1000" b="1" i="1" u="sng" dirty="0" smtClean="0">
                        <a:solidFill>
                          <a:srgbClr val="FF0000"/>
                        </a:solidFill>
                      </a:endParaRPr>
                    </a:p>
                    <a:p>
                      <a:pPr marL="342900" indent="-342900">
                        <a:buFont typeface="+mj-lt"/>
                        <a:buAutoNum type="arabicPeriod"/>
                      </a:pPr>
                      <a:r>
                        <a:rPr lang="en-US" sz="1700" b="1" dirty="0" smtClean="0">
                          <a:solidFill>
                            <a:schemeClr val="tx1"/>
                          </a:solidFill>
                        </a:rPr>
                        <a:t>Create a </a:t>
                      </a:r>
                      <a:r>
                        <a:rPr lang="en-US" sz="1700" b="1" u="sng" dirty="0" smtClean="0">
                          <a:solidFill>
                            <a:srgbClr val="660066"/>
                          </a:solidFill>
                        </a:rPr>
                        <a:t>graphic organizer</a:t>
                      </a:r>
                      <a:r>
                        <a:rPr lang="en-US" sz="1700" b="1" dirty="0" smtClean="0">
                          <a:solidFill>
                            <a:srgbClr val="660066"/>
                          </a:solidFill>
                        </a:rPr>
                        <a:t> on the back</a:t>
                      </a:r>
                      <a:r>
                        <a:rPr lang="en-US" sz="1700" b="1" baseline="0" dirty="0" smtClean="0">
                          <a:solidFill>
                            <a:srgbClr val="660066"/>
                          </a:solidFill>
                        </a:rPr>
                        <a:t> of your reading packet </a:t>
                      </a:r>
                      <a:r>
                        <a:rPr lang="en-US" sz="1700" b="1" dirty="0" smtClean="0">
                          <a:solidFill>
                            <a:schemeClr val="tx1"/>
                          </a:solidFill>
                        </a:rPr>
                        <a:t>to </a:t>
                      </a:r>
                      <a:r>
                        <a:rPr lang="en-US" sz="1700" b="1" i="1" dirty="0" smtClean="0">
                          <a:solidFill>
                            <a:schemeClr val="tx1"/>
                          </a:solidFill>
                        </a:rPr>
                        <a:t>collect</a:t>
                      </a:r>
                      <a:r>
                        <a:rPr lang="en-US" sz="1700" b="1" dirty="0" smtClean="0">
                          <a:solidFill>
                            <a:schemeClr val="tx1"/>
                          </a:solidFill>
                        </a:rPr>
                        <a:t> and </a:t>
                      </a:r>
                      <a:r>
                        <a:rPr lang="en-US" sz="1700" b="1" i="1" dirty="0" smtClean="0">
                          <a:solidFill>
                            <a:schemeClr val="tx1"/>
                          </a:solidFill>
                        </a:rPr>
                        <a:t>analyze</a:t>
                      </a:r>
                      <a:r>
                        <a:rPr lang="en-US" sz="1700" b="1" dirty="0" smtClean="0">
                          <a:solidFill>
                            <a:schemeClr val="tx1"/>
                          </a:solidFill>
                        </a:rPr>
                        <a:t> your </a:t>
                      </a:r>
                      <a:r>
                        <a:rPr lang="en-US" sz="1700" b="1" u="sng" dirty="0" smtClean="0">
                          <a:solidFill>
                            <a:srgbClr val="660066"/>
                          </a:solidFill>
                        </a:rPr>
                        <a:t>selected examples </a:t>
                      </a:r>
                      <a:endParaRPr lang="en-US" sz="1700" b="1" u="sng" dirty="0" smtClean="0">
                        <a:solidFill>
                          <a:srgbClr val="66006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27085371"/>
              </p:ext>
            </p:extLst>
          </p:nvPr>
        </p:nvGraphicFramePr>
        <p:xfrm>
          <a:off x="1979711" y="2204864"/>
          <a:ext cx="6840761" cy="4609688"/>
        </p:xfrm>
        <a:graphic>
          <a:graphicData uri="http://schemas.openxmlformats.org/drawingml/2006/table">
            <a:tbl>
              <a:tblPr firstRow="1" bandRow="1">
                <a:tableStyleId>{5C22544A-7EE6-4342-B048-85BDC9FD1C3A}</a:tableStyleId>
              </a:tblPr>
              <a:tblGrid>
                <a:gridCol w="1368153"/>
                <a:gridCol w="2160240"/>
                <a:gridCol w="3312368"/>
              </a:tblGrid>
              <a:tr h="2232248">
                <a:tc>
                  <a:txBody>
                    <a:bodyPr/>
                    <a:lstStyle/>
                    <a:p>
                      <a:r>
                        <a:rPr lang="en-US" b="0" dirty="0" smtClean="0">
                          <a:solidFill>
                            <a:srgbClr val="000000"/>
                          </a:solidFill>
                          <a:latin typeface="Comic Sans MS"/>
                          <a:cs typeface="Comic Sans MS"/>
                        </a:rPr>
                        <a:t>TONE:</a:t>
                      </a:r>
                    </a:p>
                  </a:txBody>
                  <a:tcPr>
                    <a:lnL w="28575" cap="flat" cmpd="sng" algn="ctr">
                      <a:solidFill>
                        <a:srgbClr val="800000"/>
                      </a:solidFill>
                      <a:prstDash val="sysDot"/>
                      <a:round/>
                      <a:headEnd type="none" w="med" len="med"/>
                      <a:tailEnd type="none" w="med" len="med"/>
                    </a:lnL>
                    <a:lnR w="28575" cap="flat" cmpd="sng" algn="ctr">
                      <a:solidFill>
                        <a:srgbClr val="800000"/>
                      </a:solidFill>
                      <a:prstDash val="sysDot"/>
                      <a:round/>
                      <a:headEnd type="none" w="med" len="med"/>
                      <a:tailEnd type="none" w="med" len="med"/>
                    </a:lnR>
                    <a:lnT w="28575" cap="flat" cmpd="sng" algn="ctr">
                      <a:solidFill>
                        <a:srgbClr val="800000"/>
                      </a:solidFill>
                      <a:prstDash val="sysDot"/>
                      <a:round/>
                      <a:headEnd type="none" w="med" len="med"/>
                      <a:tailEnd type="none" w="med" len="med"/>
                    </a:lnT>
                    <a:lnB w="28575" cap="flat" cmpd="sng" algn="ctr">
                      <a:solidFill>
                        <a:srgbClr val="800000"/>
                      </a:solidFill>
                      <a:prstDash val="sysDot"/>
                      <a:round/>
                      <a:headEnd type="none" w="med" len="med"/>
                      <a:tailEnd type="none" w="med" len="med"/>
                    </a:lnB>
                    <a:noFill/>
                  </a:tcPr>
                </a:tc>
                <a:tc>
                  <a:txBody>
                    <a:bodyPr/>
                    <a:lstStyle/>
                    <a:p>
                      <a:r>
                        <a:rPr lang="en-US" sz="2000" b="0" dirty="0" smtClean="0">
                          <a:solidFill>
                            <a:srgbClr val="000000"/>
                          </a:solidFill>
                          <a:latin typeface="Comic Sans MS"/>
                          <a:cs typeface="Comic Sans MS"/>
                        </a:rPr>
                        <a:t>“Men marched asleep. Many had lost their boots / but limped on, blood-shod.”</a:t>
                      </a:r>
                    </a:p>
                  </a:txBody>
                  <a:tcPr anchor="ctr">
                    <a:lnL w="28575" cap="flat" cmpd="sng" algn="ctr">
                      <a:solidFill>
                        <a:srgbClr val="800000"/>
                      </a:solidFill>
                      <a:prstDash val="sysDot"/>
                      <a:round/>
                      <a:headEnd type="none" w="med" len="med"/>
                      <a:tailEnd type="none" w="med" len="med"/>
                    </a:lnL>
                    <a:lnR w="28575" cap="flat" cmpd="sng" algn="ctr">
                      <a:solidFill>
                        <a:srgbClr val="800000"/>
                      </a:solidFill>
                      <a:prstDash val="sysDot"/>
                      <a:round/>
                      <a:headEnd type="none" w="med" len="med"/>
                      <a:tailEnd type="none" w="med" len="med"/>
                    </a:lnR>
                    <a:lnT w="28575" cap="flat" cmpd="sng" algn="ctr">
                      <a:solidFill>
                        <a:srgbClr val="800000"/>
                      </a:solidFill>
                      <a:prstDash val="sysDot"/>
                      <a:round/>
                      <a:headEnd type="none" w="med" len="med"/>
                      <a:tailEnd type="none" w="med" len="med"/>
                    </a:lnT>
                    <a:lnB w="28575" cap="flat" cmpd="sng" algn="ctr">
                      <a:solidFill>
                        <a:srgbClr val="800000"/>
                      </a:solidFill>
                      <a:prstDash val="sysDot"/>
                      <a:round/>
                      <a:headEnd type="none" w="med" len="med"/>
                      <a:tailEnd type="none" w="med" len="med"/>
                    </a:lnB>
                    <a:no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500" b="0" i="1" dirty="0" smtClean="0">
                          <a:solidFill>
                            <a:srgbClr val="000000"/>
                          </a:solidFill>
                          <a:latin typeface="Comic Sans MS"/>
                          <a:cs typeface="Comic Sans MS"/>
                        </a:rPr>
                        <a:t>With this example, Owen creates a tone of true resentment towards the army and the government. We can imagine that these soldiers are so ill-taken care of that they are forced to endure excruciating pain and weariness even though they are sacrificing their lives for their country.  </a:t>
                      </a:r>
                    </a:p>
                  </a:txBody>
                  <a:tcPr anchor="ctr">
                    <a:lnL w="28575" cap="flat" cmpd="sng" algn="ctr">
                      <a:solidFill>
                        <a:srgbClr val="800000"/>
                      </a:solidFill>
                      <a:prstDash val="sysDot"/>
                      <a:round/>
                      <a:headEnd type="none" w="med" len="med"/>
                      <a:tailEnd type="none" w="med" len="med"/>
                    </a:lnL>
                    <a:lnR w="28575" cap="flat" cmpd="sng" algn="ctr">
                      <a:solidFill>
                        <a:srgbClr val="800000"/>
                      </a:solidFill>
                      <a:prstDash val="sysDot"/>
                      <a:round/>
                      <a:headEnd type="none" w="med" len="med"/>
                      <a:tailEnd type="none" w="med" len="med"/>
                    </a:lnR>
                    <a:lnT w="28575" cap="flat" cmpd="sng" algn="ctr">
                      <a:solidFill>
                        <a:srgbClr val="800000"/>
                      </a:solidFill>
                      <a:prstDash val="sysDot"/>
                      <a:round/>
                      <a:headEnd type="none" w="med" len="med"/>
                      <a:tailEnd type="none" w="med" len="med"/>
                    </a:lnT>
                    <a:lnB w="28575" cap="flat" cmpd="sng" algn="ctr">
                      <a:solidFill>
                        <a:srgbClr val="800000"/>
                      </a:solidFill>
                      <a:prstDash val="sysDot"/>
                      <a:round/>
                      <a:headEnd type="none" w="med" len="med"/>
                      <a:tailEnd type="none" w="med" len="med"/>
                    </a:lnB>
                    <a:noFill/>
                  </a:tcPr>
                </a:tc>
              </a:tr>
              <a:tr h="2232248">
                <a:tc>
                  <a:txBody>
                    <a:bodyPr/>
                    <a:lstStyle/>
                    <a:p>
                      <a:r>
                        <a:rPr lang="en-US" b="0" dirty="0" smtClean="0">
                          <a:solidFill>
                            <a:srgbClr val="FF0000"/>
                          </a:solidFill>
                          <a:latin typeface="Comic Sans MS"/>
                          <a:cs typeface="Comic Sans MS"/>
                        </a:rPr>
                        <a:t>MOOD:</a:t>
                      </a:r>
                    </a:p>
                    <a:p>
                      <a:endParaRPr lang="en-US" b="0" dirty="0" smtClean="0">
                        <a:solidFill>
                          <a:srgbClr val="FF0000"/>
                        </a:solidFill>
                        <a:latin typeface="Comic Sans MS"/>
                        <a:cs typeface="Comic Sans MS"/>
                      </a:endParaRPr>
                    </a:p>
                    <a:p>
                      <a:r>
                        <a:rPr lang="en-US" sz="2000" b="0" dirty="0" smtClean="0">
                          <a:solidFill>
                            <a:srgbClr val="FF0000"/>
                          </a:solidFill>
                          <a:latin typeface="Comic Sans MS"/>
                          <a:cs typeface="Comic Sans MS"/>
                        </a:rPr>
                        <a:t>Hopeless-ness</a:t>
                      </a:r>
                      <a:endParaRPr lang="en-US" sz="2000" b="0" dirty="0">
                        <a:solidFill>
                          <a:srgbClr val="FF0000"/>
                        </a:solidFill>
                        <a:latin typeface="Comic Sans MS"/>
                        <a:cs typeface="Comic Sans MS"/>
                      </a:endParaRPr>
                    </a:p>
                  </a:txBody>
                  <a:tcPr>
                    <a:lnL w="28575" cap="flat" cmpd="sng" algn="ctr">
                      <a:solidFill>
                        <a:srgbClr val="800000"/>
                      </a:solidFill>
                      <a:prstDash val="sysDot"/>
                      <a:round/>
                      <a:headEnd type="none" w="med" len="med"/>
                      <a:tailEnd type="none" w="med" len="med"/>
                    </a:lnL>
                    <a:lnR w="28575" cap="flat" cmpd="sng" algn="ctr">
                      <a:solidFill>
                        <a:srgbClr val="800000"/>
                      </a:solidFill>
                      <a:prstDash val="sysDot"/>
                      <a:round/>
                      <a:headEnd type="none" w="med" len="med"/>
                      <a:tailEnd type="none" w="med" len="med"/>
                    </a:lnR>
                    <a:lnT w="28575" cap="flat" cmpd="sng" algn="ctr">
                      <a:solidFill>
                        <a:srgbClr val="800000"/>
                      </a:solidFill>
                      <a:prstDash val="sysDot"/>
                      <a:round/>
                      <a:headEnd type="none" w="med" len="med"/>
                      <a:tailEnd type="none" w="med" len="med"/>
                    </a:lnT>
                    <a:lnB w="28575" cap="flat" cmpd="sng" algn="ctr">
                      <a:solidFill>
                        <a:srgbClr val="800000"/>
                      </a:solidFill>
                      <a:prstDash val="sysDot"/>
                      <a:round/>
                      <a:headEnd type="none" w="med" len="med"/>
                      <a:tailEnd type="none" w="med" len="med"/>
                    </a:lnB>
                    <a:noFill/>
                  </a:tcPr>
                </a:tc>
                <a:tc>
                  <a:txBody>
                    <a:bodyPr/>
                    <a:lstStyle/>
                    <a:p>
                      <a:r>
                        <a:rPr lang="en-US" sz="2000" b="0" dirty="0" smtClean="0">
                          <a:solidFill>
                            <a:srgbClr val="FF0000"/>
                          </a:solidFill>
                          <a:latin typeface="Comic Sans MS"/>
                          <a:cs typeface="Comic Sans MS"/>
                        </a:rPr>
                        <a:t>“Knock-kneed, coughing like hags, we cursed through sludge.”</a:t>
                      </a:r>
                      <a:endParaRPr lang="en-US" sz="2000" b="0" dirty="0">
                        <a:solidFill>
                          <a:srgbClr val="FF0000"/>
                        </a:solidFill>
                        <a:latin typeface="Comic Sans MS"/>
                        <a:cs typeface="Comic Sans MS"/>
                      </a:endParaRPr>
                    </a:p>
                  </a:txBody>
                  <a:tcPr anchor="ctr">
                    <a:lnL w="28575" cap="flat" cmpd="sng" algn="ctr">
                      <a:solidFill>
                        <a:srgbClr val="800000"/>
                      </a:solidFill>
                      <a:prstDash val="sysDot"/>
                      <a:round/>
                      <a:headEnd type="none" w="med" len="med"/>
                      <a:tailEnd type="none" w="med" len="med"/>
                    </a:lnL>
                    <a:lnR w="28575" cap="flat" cmpd="sng" algn="ctr">
                      <a:solidFill>
                        <a:srgbClr val="800000"/>
                      </a:solidFill>
                      <a:prstDash val="sysDot"/>
                      <a:round/>
                      <a:headEnd type="none" w="med" len="med"/>
                      <a:tailEnd type="none" w="med" len="med"/>
                    </a:lnR>
                    <a:lnT w="28575" cap="flat" cmpd="sng" algn="ctr">
                      <a:solidFill>
                        <a:srgbClr val="800000"/>
                      </a:solidFill>
                      <a:prstDash val="sysDot"/>
                      <a:round/>
                      <a:headEnd type="none" w="med" len="med"/>
                      <a:tailEnd type="none" w="med" len="med"/>
                    </a:lnT>
                    <a:lnB w="28575" cap="flat" cmpd="sng" algn="ctr">
                      <a:solidFill>
                        <a:srgbClr val="800000"/>
                      </a:solidFill>
                      <a:prstDash val="sysDot"/>
                      <a:round/>
                      <a:headEnd type="none" w="med" len="med"/>
                      <a:tailEnd type="none" w="med" len="med"/>
                    </a:lnB>
                    <a:noFill/>
                  </a:tcPr>
                </a:tc>
                <a:tc>
                  <a:txBody>
                    <a:bodyPr/>
                    <a:lstStyle/>
                    <a:p>
                      <a:r>
                        <a:rPr lang="en-US" sz="1500" b="0" dirty="0" smtClean="0">
                          <a:solidFill>
                            <a:srgbClr val="FF0000"/>
                          </a:solidFill>
                          <a:latin typeface="Comic Sans MS"/>
                          <a:cs typeface="Comic Sans MS"/>
                        </a:rPr>
                        <a:t>By</a:t>
                      </a:r>
                      <a:r>
                        <a:rPr lang="en-US" sz="1500" b="0" baseline="0" dirty="0" smtClean="0">
                          <a:solidFill>
                            <a:srgbClr val="FF0000"/>
                          </a:solidFill>
                          <a:latin typeface="Comic Sans MS"/>
                          <a:cs typeface="Comic Sans MS"/>
                        </a:rPr>
                        <a:t> using words like “hags” and “cursed”, Owen creates a mood of hopelessness. We can imagine soldiers who are so tired from the battlefield that they are wandering around like sick, embittered, elderly men. They are so exhausted that they cough and curse as they march to their oblivion. </a:t>
                      </a:r>
                      <a:endParaRPr lang="en-US" sz="1500" b="0" dirty="0">
                        <a:solidFill>
                          <a:srgbClr val="FF0000"/>
                        </a:solidFill>
                        <a:latin typeface="Comic Sans MS"/>
                        <a:cs typeface="Comic Sans MS"/>
                      </a:endParaRPr>
                    </a:p>
                  </a:txBody>
                  <a:tcPr anchor="ctr">
                    <a:lnL w="28575" cap="flat" cmpd="sng" algn="ctr">
                      <a:solidFill>
                        <a:srgbClr val="800000"/>
                      </a:solidFill>
                      <a:prstDash val="sysDot"/>
                      <a:round/>
                      <a:headEnd type="none" w="med" len="med"/>
                      <a:tailEnd type="none" w="med" len="med"/>
                    </a:lnL>
                    <a:lnR w="28575" cap="flat" cmpd="sng" algn="ctr">
                      <a:solidFill>
                        <a:srgbClr val="800000"/>
                      </a:solidFill>
                      <a:prstDash val="sysDot"/>
                      <a:round/>
                      <a:headEnd type="none" w="med" len="med"/>
                      <a:tailEnd type="none" w="med" len="med"/>
                    </a:lnR>
                    <a:lnT w="28575" cap="flat" cmpd="sng" algn="ctr">
                      <a:solidFill>
                        <a:srgbClr val="800000"/>
                      </a:solidFill>
                      <a:prstDash val="sysDot"/>
                      <a:round/>
                      <a:headEnd type="none" w="med" len="med"/>
                      <a:tailEnd type="none" w="med" len="med"/>
                    </a:lnT>
                    <a:lnB w="28575" cap="flat" cmpd="sng" algn="ctr">
                      <a:solidFill>
                        <a:srgbClr val="800000"/>
                      </a:solidFill>
                      <a:prstDash val="sysDot"/>
                      <a:round/>
                      <a:headEnd type="none" w="med" len="med"/>
                      <a:tailEnd type="none" w="med" len="med"/>
                    </a:lnB>
                    <a:noFill/>
                  </a:tcPr>
                </a:tc>
              </a:tr>
            </a:tbl>
          </a:graphicData>
        </a:graphic>
      </p:graphicFrame>
    </p:spTree>
    <p:extLst>
      <p:ext uri="{BB962C8B-B14F-4D97-AF65-F5344CB8AC3E}">
        <p14:creationId xmlns:p14="http://schemas.microsoft.com/office/powerpoint/2010/main" val="23654249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halkduster"/>
                <a:cs typeface="Chalkduster"/>
              </a:rPr>
              <a:t>EXAMPLE CEL PARAGRAPH</a:t>
            </a:r>
            <a:endParaRPr lang="en-US" b="1" dirty="0">
              <a:latin typeface="Chalkduster"/>
              <a:cs typeface="Chalkduster"/>
            </a:endParaRPr>
          </a:p>
        </p:txBody>
      </p:sp>
      <p:sp>
        <p:nvSpPr>
          <p:cNvPr id="3" name="Content Placeholder 2"/>
          <p:cNvSpPr>
            <a:spLocks noGrp="1"/>
          </p:cNvSpPr>
          <p:nvPr>
            <p:ph idx="1"/>
          </p:nvPr>
        </p:nvSpPr>
        <p:spPr>
          <a:xfrm>
            <a:off x="107504" y="2060848"/>
            <a:ext cx="8928992" cy="4680520"/>
          </a:xfrm>
          <a:solidFill>
            <a:srgbClr val="D9D9D9"/>
          </a:solidFill>
          <a:ln>
            <a:solidFill>
              <a:srgbClr val="000000"/>
            </a:solidFill>
          </a:ln>
        </p:spPr>
        <p:txBody>
          <a:bodyPr/>
          <a:lstStyle/>
          <a:p>
            <a:pPr marL="0" indent="0">
              <a:buNone/>
            </a:pPr>
            <a:r>
              <a:rPr lang="en-US" sz="2000" dirty="0">
                <a:solidFill>
                  <a:schemeClr val="tx1"/>
                </a:solidFill>
                <a:latin typeface="Comic Sans MS"/>
                <a:cs typeface="Comic Sans MS"/>
              </a:rPr>
              <a:t>Wilfred Owen uses </a:t>
            </a:r>
            <a:r>
              <a:rPr lang="en-US" sz="2000" dirty="0" smtClean="0">
                <a:solidFill>
                  <a:schemeClr val="tx1"/>
                </a:solidFill>
                <a:latin typeface="Comic Sans MS"/>
                <a:cs typeface="Comic Sans MS"/>
              </a:rPr>
              <a:t>simile to </a:t>
            </a:r>
            <a:r>
              <a:rPr lang="en-US" sz="2000" dirty="0">
                <a:solidFill>
                  <a:schemeClr val="tx1"/>
                </a:solidFill>
                <a:latin typeface="Comic Sans MS"/>
                <a:cs typeface="Comic Sans MS"/>
              </a:rPr>
              <a:t>create a </a:t>
            </a:r>
            <a:r>
              <a:rPr lang="en-US" sz="2000" dirty="0" smtClean="0">
                <a:solidFill>
                  <a:schemeClr val="tx1"/>
                </a:solidFill>
                <a:latin typeface="Comic Sans MS"/>
                <a:cs typeface="Comic Sans MS"/>
              </a:rPr>
              <a:t>resentful tone towards </a:t>
            </a:r>
            <a:r>
              <a:rPr lang="en-US" sz="2000" dirty="0">
                <a:solidFill>
                  <a:schemeClr val="tx1"/>
                </a:solidFill>
                <a:latin typeface="Comic Sans MS"/>
                <a:cs typeface="Comic Sans MS"/>
              </a:rPr>
              <a:t>the </a:t>
            </a:r>
            <a:r>
              <a:rPr lang="en-US" sz="2000" dirty="0" smtClean="0">
                <a:solidFill>
                  <a:schemeClr val="tx1"/>
                </a:solidFill>
                <a:latin typeface="Comic Sans MS"/>
                <a:cs typeface="Comic Sans MS"/>
              </a:rPr>
              <a:t>military and the idea war</a:t>
            </a:r>
            <a:r>
              <a:rPr lang="en-US" sz="2000" dirty="0">
                <a:solidFill>
                  <a:schemeClr val="tx1"/>
                </a:solidFill>
                <a:latin typeface="Comic Sans MS"/>
                <a:cs typeface="Comic Sans MS"/>
              </a:rPr>
              <a:t>. </a:t>
            </a:r>
            <a:r>
              <a:rPr lang="en-US" sz="2000" dirty="0" smtClean="0">
                <a:solidFill>
                  <a:schemeClr val="tx1"/>
                </a:solidFill>
                <a:latin typeface="Comic Sans MS"/>
                <a:cs typeface="Comic Sans MS"/>
              </a:rPr>
              <a:t>At the beginning of the poem, Owen begins to describes the soldiers’ physical appearance and how they looked marching through the battle zones. He haunts us by stating, “</a:t>
            </a:r>
            <a:r>
              <a:rPr lang="en-US" sz="2000" dirty="0">
                <a:solidFill>
                  <a:schemeClr val="tx1"/>
                </a:solidFill>
                <a:latin typeface="Comic Sans MS"/>
                <a:cs typeface="Comic Sans MS"/>
              </a:rPr>
              <a:t>k</a:t>
            </a:r>
            <a:r>
              <a:rPr lang="en-US" sz="2000" dirty="0" smtClean="0">
                <a:solidFill>
                  <a:schemeClr val="tx1"/>
                </a:solidFill>
                <a:latin typeface="Comic Sans MS"/>
                <a:cs typeface="Comic Sans MS"/>
              </a:rPr>
              <a:t>nock</a:t>
            </a:r>
            <a:r>
              <a:rPr lang="en-US" sz="2000" dirty="0">
                <a:solidFill>
                  <a:schemeClr val="tx1"/>
                </a:solidFill>
                <a:latin typeface="Comic Sans MS"/>
                <a:cs typeface="Comic Sans MS"/>
              </a:rPr>
              <a:t>-kneed, coughing like hags, we cursed through sludge.</a:t>
            </a:r>
            <a:r>
              <a:rPr lang="en-US" sz="2000" dirty="0" smtClean="0">
                <a:solidFill>
                  <a:schemeClr val="tx1"/>
                </a:solidFill>
                <a:latin typeface="Comic Sans MS"/>
                <a:cs typeface="Comic Sans MS"/>
              </a:rPr>
              <a:t>” By using this simile, Owen is able to effectively describe the hopeless depression most of the soldiers felt during World War I. When he uses the words “hags” and “cursed” we are able to visualize soldiers </a:t>
            </a:r>
            <a:r>
              <a:rPr lang="en-US" sz="2000" dirty="0">
                <a:solidFill>
                  <a:schemeClr val="tx1"/>
                </a:solidFill>
                <a:latin typeface="Comic Sans MS"/>
                <a:cs typeface="Comic Sans MS"/>
              </a:rPr>
              <a:t>who are so tired from the battlefield that they are wandering around like sick, embittered, elderly men. They are </a:t>
            </a:r>
            <a:r>
              <a:rPr lang="en-US" sz="2000" dirty="0" smtClean="0">
                <a:solidFill>
                  <a:schemeClr val="tx1"/>
                </a:solidFill>
                <a:latin typeface="Comic Sans MS"/>
                <a:cs typeface="Comic Sans MS"/>
              </a:rPr>
              <a:t>in such poor condition emotionally and physically that </a:t>
            </a:r>
            <a:r>
              <a:rPr lang="en-US" sz="2000" dirty="0">
                <a:solidFill>
                  <a:schemeClr val="tx1"/>
                </a:solidFill>
                <a:latin typeface="Comic Sans MS"/>
                <a:cs typeface="Comic Sans MS"/>
              </a:rPr>
              <a:t>they </a:t>
            </a:r>
            <a:r>
              <a:rPr lang="en-US" sz="2000" dirty="0" smtClean="0">
                <a:solidFill>
                  <a:schemeClr val="tx1"/>
                </a:solidFill>
                <a:latin typeface="Comic Sans MS"/>
                <a:cs typeface="Comic Sans MS"/>
              </a:rPr>
              <a:t>“cough” and “curse” </a:t>
            </a:r>
            <a:r>
              <a:rPr lang="en-US" sz="2000" dirty="0">
                <a:solidFill>
                  <a:schemeClr val="tx1"/>
                </a:solidFill>
                <a:latin typeface="Comic Sans MS"/>
                <a:cs typeface="Comic Sans MS"/>
              </a:rPr>
              <a:t>as they march to their oblivion. </a:t>
            </a:r>
            <a:r>
              <a:rPr lang="en-US" sz="2000" dirty="0" smtClean="0">
                <a:solidFill>
                  <a:schemeClr val="tx1"/>
                </a:solidFill>
                <a:latin typeface="Comic Sans MS"/>
                <a:cs typeface="Comic Sans MS"/>
              </a:rPr>
              <a:t>Through this depiction we </a:t>
            </a:r>
            <a:r>
              <a:rPr lang="en-US" sz="2000" dirty="0">
                <a:solidFill>
                  <a:schemeClr val="tx1"/>
                </a:solidFill>
                <a:latin typeface="Comic Sans MS"/>
                <a:cs typeface="Comic Sans MS"/>
              </a:rPr>
              <a:t>feel extreme pity for the </a:t>
            </a:r>
            <a:r>
              <a:rPr lang="en-US" sz="2000" dirty="0" smtClean="0">
                <a:solidFill>
                  <a:schemeClr val="tx1"/>
                </a:solidFill>
                <a:latin typeface="Comic Sans MS"/>
                <a:cs typeface="Comic Sans MS"/>
              </a:rPr>
              <a:t>soldiers and truly understand the disheartening mood created by this moment. </a:t>
            </a:r>
            <a:endParaRPr lang="en-US" sz="2000" dirty="0">
              <a:solidFill>
                <a:schemeClr val="tx1"/>
              </a:solidFill>
              <a:latin typeface="Comic Sans MS"/>
              <a:cs typeface="Comic Sans MS"/>
            </a:endParaRPr>
          </a:p>
          <a:p>
            <a:pPr marL="0" indent="0">
              <a:buNone/>
            </a:pPr>
            <a:endParaRPr lang="en-US" sz="1900" dirty="0">
              <a:solidFill>
                <a:schemeClr val="tx1"/>
              </a:solidFill>
              <a:latin typeface="Comic Sans MS"/>
              <a:cs typeface="Comic Sans MS"/>
            </a:endParaRPr>
          </a:p>
          <a:p>
            <a:pPr marL="0" indent="0">
              <a:buNone/>
            </a:pPr>
            <a:endParaRPr lang="en-US" b="1" dirty="0">
              <a:solidFill>
                <a:schemeClr val="tx1"/>
              </a:solidFill>
            </a:endParaRPr>
          </a:p>
        </p:txBody>
      </p:sp>
      <p:sp>
        <p:nvSpPr>
          <p:cNvPr id="6" name="TextBox 5"/>
          <p:cNvSpPr txBox="1"/>
          <p:nvPr/>
        </p:nvSpPr>
        <p:spPr>
          <a:xfrm>
            <a:off x="35496" y="1196752"/>
            <a:ext cx="9071992" cy="769441"/>
          </a:xfrm>
          <a:prstGeom prst="rect">
            <a:avLst/>
          </a:prstGeom>
          <a:ln w="38100" cmpd="sng">
            <a:solidFill>
              <a:srgbClr val="000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200" b="1" u="sng" dirty="0" smtClean="0">
                <a:solidFill>
                  <a:srgbClr val="800000"/>
                </a:solidFill>
                <a:latin typeface="Comic Sans MS"/>
                <a:cs typeface="Comic Sans MS"/>
              </a:rPr>
              <a:t>Guiding Question</a:t>
            </a:r>
            <a:r>
              <a:rPr lang="en-US" sz="2200" b="1" dirty="0" smtClean="0">
                <a:solidFill>
                  <a:srgbClr val="800000"/>
                </a:solidFill>
                <a:latin typeface="Comic Sans MS"/>
                <a:cs typeface="Comic Sans MS"/>
              </a:rPr>
              <a:t>: </a:t>
            </a:r>
            <a:r>
              <a:rPr lang="en-US" sz="2200" dirty="0" smtClean="0">
                <a:solidFill>
                  <a:srgbClr val="800000"/>
                </a:solidFill>
                <a:latin typeface="Comic Sans MS"/>
                <a:cs typeface="Comic Sans MS"/>
              </a:rPr>
              <a:t>How does Wilfred Owen use </a:t>
            </a:r>
            <a:r>
              <a:rPr lang="en-US" sz="2200" b="1" i="1" dirty="0" smtClean="0">
                <a:solidFill>
                  <a:srgbClr val="800000"/>
                </a:solidFill>
                <a:latin typeface="Comic Sans MS"/>
                <a:cs typeface="Comic Sans MS"/>
              </a:rPr>
              <a:t>word choice</a:t>
            </a:r>
            <a:r>
              <a:rPr lang="en-US" sz="2200" dirty="0" smtClean="0">
                <a:solidFill>
                  <a:srgbClr val="800000"/>
                </a:solidFill>
                <a:latin typeface="Comic Sans MS"/>
                <a:cs typeface="Comic Sans MS"/>
              </a:rPr>
              <a:t>, </a:t>
            </a:r>
            <a:r>
              <a:rPr lang="en-US" sz="2200" b="1" i="1" dirty="0" smtClean="0">
                <a:solidFill>
                  <a:srgbClr val="800000"/>
                </a:solidFill>
                <a:latin typeface="Comic Sans MS"/>
                <a:cs typeface="Comic Sans MS"/>
              </a:rPr>
              <a:t>tone</a:t>
            </a:r>
            <a:r>
              <a:rPr lang="en-US" sz="2200" dirty="0" smtClean="0">
                <a:solidFill>
                  <a:srgbClr val="800000"/>
                </a:solidFill>
                <a:latin typeface="Comic Sans MS"/>
                <a:cs typeface="Comic Sans MS"/>
              </a:rPr>
              <a:t>, and </a:t>
            </a:r>
            <a:r>
              <a:rPr lang="en-US" sz="2200" b="1" i="1" dirty="0" smtClean="0">
                <a:solidFill>
                  <a:srgbClr val="800000"/>
                </a:solidFill>
                <a:latin typeface="Comic Sans MS"/>
                <a:cs typeface="Comic Sans MS"/>
              </a:rPr>
              <a:t>mood</a:t>
            </a:r>
            <a:r>
              <a:rPr lang="en-US" sz="2200" dirty="0" smtClean="0">
                <a:solidFill>
                  <a:srgbClr val="800000"/>
                </a:solidFill>
                <a:latin typeface="Comic Sans MS"/>
                <a:cs typeface="Comic Sans MS"/>
              </a:rPr>
              <a:t> to express his opinion of government and/or war?</a:t>
            </a:r>
            <a:endParaRPr lang="en-US" sz="2200" dirty="0"/>
          </a:p>
        </p:txBody>
      </p:sp>
    </p:spTree>
    <p:extLst>
      <p:ext uri="{BB962C8B-B14F-4D97-AF65-F5344CB8AC3E}">
        <p14:creationId xmlns:p14="http://schemas.microsoft.com/office/powerpoint/2010/main" val="37688195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79471621"/>
              </p:ext>
            </p:extLst>
          </p:nvPr>
        </p:nvGraphicFramePr>
        <p:xfrm>
          <a:off x="323528" y="241555"/>
          <a:ext cx="8568952" cy="6355797"/>
        </p:xfrm>
        <a:graphic>
          <a:graphicData uri="http://schemas.openxmlformats.org/drawingml/2006/table">
            <a:tbl>
              <a:tblPr firstRow="1" bandRow="1">
                <a:tableStyleId>{5C22544A-7EE6-4342-B048-85BDC9FD1C3A}</a:tableStyleId>
              </a:tblPr>
              <a:tblGrid>
                <a:gridCol w="576064"/>
                <a:gridCol w="3960440"/>
                <a:gridCol w="4032448"/>
              </a:tblGrid>
              <a:tr h="1656184">
                <a:tc>
                  <a:txBody>
                    <a:bodyPr/>
                    <a:lstStyle/>
                    <a:p>
                      <a:pPr algn="ctr"/>
                      <a:r>
                        <a:rPr lang="en-US" b="1" dirty="0" smtClean="0">
                          <a:solidFill>
                            <a:schemeClr val="bg1"/>
                          </a:solidFill>
                        </a:rPr>
                        <a:t>CLAIM</a:t>
                      </a:r>
                      <a:endParaRPr lang="en-US" b="1" dirty="0">
                        <a:solidFill>
                          <a:schemeClr val="bg1"/>
                        </a:solidFill>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c>
                  <a:txBody>
                    <a:bodyPr/>
                    <a:lstStyle/>
                    <a:p>
                      <a:pPr marL="342900" indent="-342900">
                        <a:spcBef>
                          <a:spcPts val="600"/>
                        </a:spcBef>
                        <a:spcAft>
                          <a:spcPts val="600"/>
                        </a:spcAft>
                        <a:buFont typeface="Arial"/>
                        <a:buChar char="•"/>
                      </a:pPr>
                      <a:r>
                        <a:rPr lang="en-US" sz="2000" dirty="0" smtClean="0">
                          <a:solidFill>
                            <a:srgbClr val="660066"/>
                          </a:solidFill>
                        </a:rPr>
                        <a:t>What type of </a:t>
                      </a:r>
                      <a:r>
                        <a:rPr lang="en-US" sz="2000" b="1" i="1" u="sng" dirty="0" smtClean="0">
                          <a:solidFill>
                            <a:srgbClr val="FF0000"/>
                          </a:solidFill>
                        </a:rPr>
                        <a:t>figurative</a:t>
                      </a:r>
                      <a:r>
                        <a:rPr lang="en-US" sz="2000" b="1" i="1" u="sng" baseline="0" dirty="0" smtClean="0">
                          <a:solidFill>
                            <a:srgbClr val="FF0000"/>
                          </a:solidFill>
                        </a:rPr>
                        <a:t> language </a:t>
                      </a:r>
                      <a:r>
                        <a:rPr lang="en-US" sz="2000" baseline="0" dirty="0" smtClean="0">
                          <a:solidFill>
                            <a:srgbClr val="660066"/>
                          </a:solidFill>
                        </a:rPr>
                        <a:t>is being used?</a:t>
                      </a:r>
                    </a:p>
                    <a:p>
                      <a:pPr marL="342900" indent="-342900">
                        <a:spcBef>
                          <a:spcPts val="600"/>
                        </a:spcBef>
                        <a:spcAft>
                          <a:spcPts val="600"/>
                        </a:spcAft>
                        <a:buFont typeface="Arial"/>
                        <a:buChar char="•"/>
                      </a:pPr>
                      <a:r>
                        <a:rPr lang="en-US" sz="2000" baseline="0" dirty="0" smtClean="0">
                          <a:solidFill>
                            <a:srgbClr val="660066"/>
                          </a:solidFill>
                        </a:rPr>
                        <a:t>Are you going to discuss </a:t>
                      </a:r>
                      <a:r>
                        <a:rPr lang="en-US" sz="2000" b="1" i="1" u="sng" baseline="0" dirty="0" smtClean="0">
                          <a:solidFill>
                            <a:srgbClr val="FF0000"/>
                          </a:solidFill>
                        </a:rPr>
                        <a:t>tone</a:t>
                      </a:r>
                      <a:r>
                        <a:rPr lang="en-US" sz="2000" baseline="0" dirty="0" smtClean="0">
                          <a:solidFill>
                            <a:srgbClr val="FF0000"/>
                          </a:solidFill>
                        </a:rPr>
                        <a:t> or </a:t>
                      </a:r>
                      <a:r>
                        <a:rPr lang="en-US" sz="2000" b="1" i="1" u="sng" baseline="0" dirty="0" smtClean="0">
                          <a:solidFill>
                            <a:srgbClr val="FF0000"/>
                          </a:solidFill>
                        </a:rPr>
                        <a:t>mood</a:t>
                      </a:r>
                      <a:r>
                        <a:rPr lang="en-US" sz="2000" baseline="0" dirty="0" smtClean="0">
                          <a:solidFill>
                            <a:srgbClr val="FF0000"/>
                          </a:solidFill>
                        </a:rPr>
                        <a:t>?</a:t>
                      </a:r>
                      <a:endParaRPr lang="en-US" sz="20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r>
                        <a:rPr lang="en-US" sz="1800" b="0" dirty="0" smtClean="0">
                          <a:solidFill>
                            <a:schemeClr val="tx1"/>
                          </a:solidFill>
                          <a:latin typeface="Comic Sans MS"/>
                          <a:cs typeface="Comic Sans MS"/>
                        </a:rPr>
                        <a:t>Wilfred</a:t>
                      </a:r>
                      <a:r>
                        <a:rPr lang="en-US" sz="1800" b="0" baseline="0" dirty="0" smtClean="0">
                          <a:solidFill>
                            <a:schemeClr val="tx1"/>
                          </a:solidFill>
                          <a:latin typeface="Comic Sans MS"/>
                          <a:cs typeface="Comic Sans MS"/>
                        </a:rPr>
                        <a:t> Owen uses </a:t>
                      </a:r>
                      <a:r>
                        <a:rPr lang="en-US" sz="1800" b="0" baseline="0" dirty="0" smtClean="0">
                          <a:solidFill>
                            <a:srgbClr val="FF0000"/>
                          </a:solidFill>
                          <a:latin typeface="Comic Sans MS"/>
                          <a:cs typeface="Comic Sans MS"/>
                        </a:rPr>
                        <a:t>metaphor</a:t>
                      </a:r>
                      <a:r>
                        <a:rPr lang="en-US" sz="1800" b="0" baseline="0" dirty="0" smtClean="0">
                          <a:solidFill>
                            <a:schemeClr val="tx1"/>
                          </a:solidFill>
                          <a:latin typeface="Comic Sans MS"/>
                          <a:cs typeface="Comic Sans MS"/>
                        </a:rPr>
                        <a:t> to create a __________ </a:t>
                      </a:r>
                      <a:r>
                        <a:rPr lang="en-US" sz="1800" b="0" baseline="0" dirty="0" smtClean="0">
                          <a:solidFill>
                            <a:srgbClr val="FF0000"/>
                          </a:solidFill>
                          <a:latin typeface="Comic Sans MS"/>
                          <a:cs typeface="Comic Sans MS"/>
                        </a:rPr>
                        <a:t>tone/mood </a:t>
                      </a:r>
                      <a:r>
                        <a:rPr lang="en-US" sz="1800" b="0" baseline="0" dirty="0" smtClean="0">
                          <a:solidFill>
                            <a:schemeClr val="tx1"/>
                          </a:solidFill>
                          <a:latin typeface="Comic Sans MS"/>
                          <a:cs typeface="Comic Sans MS"/>
                        </a:rPr>
                        <a:t>towards the idea of war. </a:t>
                      </a:r>
                      <a:endParaRPr lang="en-US" sz="1800" b="0" dirty="0">
                        <a:solidFill>
                          <a:schemeClr val="tx1"/>
                        </a:solidFill>
                        <a:latin typeface="Comic Sans MS"/>
                        <a:cs typeface="Comic Sans M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r>
              <a:tr h="1560173">
                <a:tc>
                  <a:txBody>
                    <a:bodyPr/>
                    <a:lstStyle/>
                    <a:p>
                      <a:pPr algn="ctr"/>
                      <a:r>
                        <a:rPr lang="en-US" b="1" dirty="0" smtClean="0">
                          <a:solidFill>
                            <a:schemeClr val="bg1"/>
                          </a:solidFill>
                        </a:rPr>
                        <a:t>EVIDENCE</a:t>
                      </a:r>
                      <a:endParaRPr lang="en-US" b="1" dirty="0">
                        <a:solidFill>
                          <a:schemeClr val="bg1"/>
                        </a:solidFill>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tc>
                  <a:txBody>
                    <a:bodyPr/>
                    <a:lstStyle/>
                    <a:p>
                      <a:pPr marL="342900" indent="-342900">
                        <a:spcBef>
                          <a:spcPts val="600"/>
                        </a:spcBef>
                        <a:spcAft>
                          <a:spcPts val="600"/>
                        </a:spcAft>
                        <a:buFont typeface="Arial"/>
                        <a:buChar char="•"/>
                      </a:pPr>
                      <a:r>
                        <a:rPr lang="en-US" sz="2000" b="1" i="0" baseline="0" dirty="0" smtClean="0">
                          <a:solidFill>
                            <a:srgbClr val="000090"/>
                          </a:solidFill>
                        </a:rPr>
                        <a:t>What does your reader </a:t>
                      </a:r>
                      <a:r>
                        <a:rPr lang="en-US" sz="2000" b="1" i="1" u="sng" baseline="0" dirty="0" smtClean="0">
                          <a:solidFill>
                            <a:srgbClr val="FF0000"/>
                          </a:solidFill>
                        </a:rPr>
                        <a:t>need to understand about the poem or Wilfred Owen </a:t>
                      </a:r>
                      <a:r>
                        <a:rPr lang="en-US" sz="2000" b="1" i="0" baseline="0" dirty="0" smtClean="0">
                          <a:solidFill>
                            <a:srgbClr val="000090"/>
                          </a:solidFill>
                        </a:rPr>
                        <a:t>in order to understand your quote?</a:t>
                      </a:r>
                      <a:endParaRPr lang="en-US" sz="2000" b="1" i="0" baseline="0" dirty="0" smtClean="0">
                        <a:solidFill>
                          <a:srgbClr val="00009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1800" b="0" baseline="0" dirty="0" smtClean="0">
                          <a:latin typeface="Comic Sans MS"/>
                          <a:cs typeface="Comic Sans MS"/>
                        </a:rPr>
                        <a:t>In the second stanza, Owen explains _____________. He then highlights his opinion when he states that “________.”</a:t>
                      </a:r>
                      <a:endParaRPr lang="en-US" sz="1800" b="0" baseline="0" dirty="0" smtClean="0">
                        <a:latin typeface="Comic Sans MS"/>
                        <a:cs typeface="Comic Sans M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1752195">
                <a:tc>
                  <a:txBody>
                    <a:bodyPr/>
                    <a:lstStyle/>
                    <a:p>
                      <a:pPr algn="ctr"/>
                      <a:r>
                        <a:rPr lang="en-US" b="1" dirty="0" smtClean="0">
                          <a:solidFill>
                            <a:schemeClr val="bg1"/>
                          </a:solidFill>
                        </a:rPr>
                        <a:t>LINK</a:t>
                      </a:r>
                      <a:endParaRPr lang="en-US" b="1" dirty="0">
                        <a:solidFill>
                          <a:schemeClr val="bg1"/>
                        </a:solidFill>
                      </a:endParaRPr>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marL="342900" indent="-342900">
                        <a:spcBef>
                          <a:spcPts val="600"/>
                        </a:spcBef>
                        <a:spcAft>
                          <a:spcPts val="600"/>
                        </a:spcAft>
                        <a:buFont typeface="Arial"/>
                        <a:buChar char="•"/>
                      </a:pPr>
                      <a:r>
                        <a:rPr lang="en-US" sz="2000" b="1" i="0" baseline="0" dirty="0" smtClean="0">
                          <a:solidFill>
                            <a:srgbClr val="008000"/>
                          </a:solidFill>
                        </a:rPr>
                        <a:t>What is the </a:t>
                      </a:r>
                      <a:r>
                        <a:rPr lang="en-US" sz="2000" b="1" i="1" u="sng" baseline="0" dirty="0" smtClean="0">
                          <a:solidFill>
                            <a:srgbClr val="FF0000"/>
                          </a:solidFill>
                        </a:rPr>
                        <a:t>effect</a:t>
                      </a:r>
                      <a:r>
                        <a:rPr lang="en-US" sz="2000" b="1" i="0" baseline="0" dirty="0" smtClean="0">
                          <a:solidFill>
                            <a:srgbClr val="FF0000"/>
                          </a:solidFill>
                        </a:rPr>
                        <a:t> </a:t>
                      </a:r>
                      <a:r>
                        <a:rPr lang="en-US" sz="2000" b="1" i="0" baseline="0" dirty="0" smtClean="0">
                          <a:solidFill>
                            <a:srgbClr val="008000"/>
                          </a:solidFill>
                        </a:rPr>
                        <a:t>of the words on our </a:t>
                      </a:r>
                      <a:r>
                        <a:rPr lang="en-US" sz="2000" b="1" i="1" u="sng" baseline="0" dirty="0" smtClean="0">
                          <a:solidFill>
                            <a:srgbClr val="FF0000"/>
                          </a:solidFill>
                        </a:rPr>
                        <a:t>perspective</a:t>
                      </a:r>
                      <a:r>
                        <a:rPr lang="en-US" sz="2000" b="1" i="0" baseline="0" dirty="0" smtClean="0">
                          <a:solidFill>
                            <a:srgbClr val="FF0000"/>
                          </a:solidFill>
                        </a:rPr>
                        <a:t> </a:t>
                      </a:r>
                      <a:r>
                        <a:rPr lang="en-US" sz="2000" b="1" i="0" baseline="0" dirty="0" smtClean="0">
                          <a:solidFill>
                            <a:srgbClr val="008000"/>
                          </a:solidFill>
                        </a:rPr>
                        <a:t>as the reader?</a:t>
                      </a:r>
                    </a:p>
                    <a:p>
                      <a:pPr marL="342900" indent="-342900">
                        <a:spcBef>
                          <a:spcPts val="600"/>
                        </a:spcBef>
                        <a:spcAft>
                          <a:spcPts val="600"/>
                        </a:spcAft>
                        <a:buFont typeface="Arial"/>
                        <a:buChar char="•"/>
                      </a:pPr>
                      <a:r>
                        <a:rPr lang="en-US" sz="2000" b="1" i="0" baseline="0" dirty="0" smtClean="0">
                          <a:solidFill>
                            <a:srgbClr val="008000"/>
                          </a:solidFill>
                        </a:rPr>
                        <a:t>How does the language make us </a:t>
                      </a:r>
                      <a:r>
                        <a:rPr lang="en-US" sz="2000" b="1" i="1" u="sng" baseline="0" dirty="0" smtClean="0">
                          <a:solidFill>
                            <a:srgbClr val="FF0000"/>
                          </a:solidFill>
                        </a:rPr>
                        <a:t>react</a:t>
                      </a:r>
                      <a:r>
                        <a:rPr lang="en-US" sz="2000" b="1" i="0" baseline="0" dirty="0" smtClean="0">
                          <a:solidFill>
                            <a:srgbClr val="FF0000"/>
                          </a:solidFill>
                        </a:rPr>
                        <a:t>?</a:t>
                      </a:r>
                    </a:p>
                    <a:p>
                      <a:pPr marL="342900" indent="-342900">
                        <a:spcBef>
                          <a:spcPts val="600"/>
                        </a:spcBef>
                        <a:spcAft>
                          <a:spcPts val="600"/>
                        </a:spcAft>
                        <a:buFont typeface="Arial"/>
                        <a:buChar char="•"/>
                      </a:pPr>
                      <a:r>
                        <a:rPr lang="en-US" sz="2000" b="1" i="0" baseline="0" dirty="0" smtClean="0">
                          <a:solidFill>
                            <a:srgbClr val="008000"/>
                          </a:solidFill>
                        </a:rPr>
                        <a:t>What is our </a:t>
                      </a:r>
                      <a:r>
                        <a:rPr lang="en-US" sz="2000" b="1" i="1" u="sng" baseline="0" dirty="0" smtClean="0">
                          <a:solidFill>
                            <a:srgbClr val="FF0000"/>
                          </a:solidFill>
                        </a:rPr>
                        <a:t>understanding of Wilfred’s experience and opinio</a:t>
                      </a:r>
                      <a:r>
                        <a:rPr lang="en-US" sz="2000" b="1" i="1" u="none" baseline="0" dirty="0" smtClean="0">
                          <a:solidFill>
                            <a:srgbClr val="FF0000"/>
                          </a:solidFill>
                        </a:rPr>
                        <a:t>n </a:t>
                      </a:r>
                      <a:r>
                        <a:rPr lang="en-US" sz="2000" b="1" i="0" baseline="0" dirty="0" smtClean="0">
                          <a:solidFill>
                            <a:srgbClr val="008000"/>
                          </a:solidFill>
                        </a:rPr>
                        <a:t>BECAUSE of the words being used?</a:t>
                      </a:r>
                      <a:endParaRPr lang="en-US" sz="2000" b="1" i="0" baseline="0" dirty="0" smtClean="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FE8"/>
                    </a:solidFill>
                  </a:tcPr>
                </a:tc>
                <a:tc>
                  <a:txBody>
                    <a:bodyPr/>
                    <a:lstStyle/>
                    <a:p>
                      <a:pPr marL="342900" indent="-342900">
                        <a:buFont typeface="Arial"/>
                        <a:buChar char="•"/>
                      </a:pPr>
                      <a:r>
                        <a:rPr lang="en-US" sz="1800" b="0" dirty="0" smtClean="0">
                          <a:latin typeface="Comic Sans MS"/>
                          <a:cs typeface="Comic Sans MS"/>
                        </a:rPr>
                        <a:t>The</a:t>
                      </a:r>
                      <a:r>
                        <a:rPr lang="en-US" sz="1800" b="0" baseline="0" dirty="0" smtClean="0">
                          <a:latin typeface="Comic Sans MS"/>
                          <a:cs typeface="Comic Sans MS"/>
                        </a:rPr>
                        <a:t> effect of this description on the reader is…</a:t>
                      </a:r>
                    </a:p>
                    <a:p>
                      <a:pPr marL="342900" indent="-342900">
                        <a:buFont typeface="Arial"/>
                        <a:buChar char="•"/>
                      </a:pPr>
                      <a:endParaRPr lang="en-US" sz="1800" b="0" baseline="0" dirty="0" smtClean="0">
                        <a:latin typeface="Comic Sans MS"/>
                        <a:cs typeface="Comic Sans MS"/>
                      </a:endParaRPr>
                    </a:p>
                    <a:p>
                      <a:pPr marL="342900" indent="-342900">
                        <a:buFont typeface="Arial"/>
                        <a:buChar char="•"/>
                      </a:pPr>
                      <a:r>
                        <a:rPr lang="en-US" sz="1800" b="0" baseline="0" dirty="0" smtClean="0">
                          <a:latin typeface="Comic Sans MS"/>
                          <a:cs typeface="Comic Sans MS"/>
                        </a:rPr>
                        <a:t>The reader is able to feel…</a:t>
                      </a:r>
                    </a:p>
                    <a:p>
                      <a:pPr marL="342900" indent="-342900">
                        <a:buFont typeface="Arial"/>
                        <a:buChar char="•"/>
                      </a:pPr>
                      <a:endParaRPr lang="en-US" sz="1800" b="0" baseline="0" dirty="0" smtClean="0">
                        <a:latin typeface="Comic Sans MS"/>
                        <a:cs typeface="Comic Sans MS"/>
                      </a:endParaRPr>
                    </a:p>
                    <a:p>
                      <a:pPr marL="342900" indent="-342900">
                        <a:buFont typeface="Arial"/>
                        <a:buChar char="•"/>
                      </a:pPr>
                      <a:r>
                        <a:rPr lang="en-US" sz="1800" b="0" baseline="0" dirty="0" smtClean="0">
                          <a:latin typeface="Comic Sans MS"/>
                          <a:cs typeface="Comic Sans MS"/>
                        </a:rPr>
                        <a:t>We then understand that Wilfred feels __________ because __________.</a:t>
                      </a:r>
                    </a:p>
                    <a:p>
                      <a:endParaRPr lang="en-US" sz="20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FE8"/>
                    </a:solidFill>
                  </a:tcPr>
                </a:tc>
              </a:tr>
            </a:tbl>
          </a:graphicData>
        </a:graphic>
      </p:graphicFrame>
    </p:spTree>
    <p:extLst>
      <p:ext uri="{BB962C8B-B14F-4D97-AF65-F5344CB8AC3E}">
        <p14:creationId xmlns:p14="http://schemas.microsoft.com/office/powerpoint/2010/main" val="12851814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2118097"/>
          </a:xfrm>
          <a:ln w="38100" cmpd="sng">
            <a:solidFill>
              <a:srgbClr val="FFFF00"/>
            </a:solidFill>
          </a:ln>
        </p:spPr>
        <p:txBody>
          <a:bodyPr>
            <a:normAutofit/>
          </a:bodyPr>
          <a:lstStyle/>
          <a:p>
            <a:pPr algn="ctr"/>
            <a:r>
              <a:rPr lang="en-US" sz="6000" dirty="0" smtClean="0">
                <a:latin typeface="Chalkduster"/>
                <a:cs typeface="Chalkduster"/>
              </a:rPr>
              <a:t>5 MINUTE BREAK</a:t>
            </a:r>
            <a:endParaRPr lang="en-US" sz="6000" dirty="0">
              <a:latin typeface="Chalkduster"/>
              <a:cs typeface="Chalkduster"/>
            </a:endParaRPr>
          </a:p>
        </p:txBody>
      </p:sp>
    </p:spTree>
    <p:extLst>
      <p:ext uri="{BB962C8B-B14F-4D97-AF65-F5344CB8AC3E}">
        <p14:creationId xmlns:p14="http://schemas.microsoft.com/office/powerpoint/2010/main" val="28754109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halkduster"/>
                <a:cs typeface="Chalkduster"/>
              </a:rPr>
              <a:t>PROJECT PROMPT:</a:t>
            </a:r>
            <a:endParaRPr lang="en-US" b="1" dirty="0">
              <a:solidFill>
                <a:srgbClr val="FFFF00"/>
              </a:solidFill>
              <a:latin typeface="Chalkduster"/>
              <a:cs typeface="Chalkduster"/>
            </a:endParaRPr>
          </a:p>
        </p:txBody>
      </p:sp>
      <p:sp>
        <p:nvSpPr>
          <p:cNvPr id="4" name="Content Placeholder 3"/>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marL="0" indent="0">
              <a:buNone/>
            </a:pPr>
            <a:r>
              <a:rPr lang="en-US" b="1" i="1" dirty="0">
                <a:solidFill>
                  <a:srgbClr val="800000"/>
                </a:solidFill>
              </a:rPr>
              <a:t>Write a narrative in which you describe a time when you examined something very closely. </a:t>
            </a:r>
            <a:r>
              <a:rPr lang="en-US" dirty="0"/>
              <a:t>You might discuss an object in the natural world, an author’s use of language, or a picture. Whatever you choose to discuss, </a:t>
            </a:r>
            <a:r>
              <a:rPr lang="en-US" b="1" i="1" dirty="0">
                <a:solidFill>
                  <a:srgbClr val="800000"/>
                </a:solidFill>
              </a:rPr>
              <a:t>describe the occasion so vividly that your readers will feel they were right there with you. </a:t>
            </a:r>
            <a:endParaRPr lang="en-US" b="1" i="1" dirty="0">
              <a:solidFill>
                <a:srgbClr val="800000"/>
              </a:solidFill>
            </a:endParaRPr>
          </a:p>
        </p:txBody>
      </p:sp>
    </p:spTree>
    <p:extLst>
      <p:ext uri="{BB962C8B-B14F-4D97-AF65-F5344CB8AC3E}">
        <p14:creationId xmlns:p14="http://schemas.microsoft.com/office/powerpoint/2010/main" val="5058540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halkduster"/>
                <a:cs typeface="Chalkduster"/>
              </a:rPr>
              <a:t>ACTIVITY DIRECTIONS</a:t>
            </a:r>
            <a:endParaRPr lang="en-US" b="1" dirty="0">
              <a:solidFill>
                <a:srgbClr val="FFFF00"/>
              </a:solidFill>
              <a:latin typeface="Chalkduster"/>
              <a:cs typeface="Chalkduster"/>
            </a:endParaRPr>
          </a:p>
        </p:txBody>
      </p:sp>
      <p:sp>
        <p:nvSpPr>
          <p:cNvPr id="4" name="Content Placeholder 3"/>
          <p:cNvSpPr>
            <a:spLocks noGrp="1"/>
          </p:cNvSpPr>
          <p:nvPr>
            <p:ph idx="1"/>
          </p:nvPr>
        </p:nvSpPr>
        <p:spPr>
          <a:xfrm>
            <a:off x="4788024" y="1412776"/>
            <a:ext cx="3898776" cy="4713391"/>
          </a:xfrm>
        </p:spPr>
        <p:style>
          <a:lnRef idx="2">
            <a:schemeClr val="accent6"/>
          </a:lnRef>
          <a:fillRef idx="1">
            <a:schemeClr val="lt1"/>
          </a:fillRef>
          <a:effectRef idx="0">
            <a:schemeClr val="accent6"/>
          </a:effectRef>
          <a:fontRef idx="minor">
            <a:schemeClr val="dk1"/>
          </a:fontRef>
        </p:style>
        <p:txBody>
          <a:bodyPr/>
          <a:lstStyle/>
          <a:p>
            <a:pPr marL="742950" indent="-742950">
              <a:buAutoNum type="arabicPeriod"/>
            </a:pPr>
            <a:r>
              <a:rPr lang="en-US" b="1" i="1" dirty="0" smtClean="0">
                <a:solidFill>
                  <a:srgbClr val="800000"/>
                </a:solidFill>
              </a:rPr>
              <a:t>Glue insert into e-book</a:t>
            </a:r>
          </a:p>
          <a:p>
            <a:pPr marL="742950" indent="-742950">
              <a:buAutoNum type="arabicPeriod"/>
            </a:pPr>
            <a:endParaRPr lang="en-US" b="1" i="1" dirty="0" smtClean="0">
              <a:solidFill>
                <a:srgbClr val="800000"/>
              </a:solidFill>
            </a:endParaRPr>
          </a:p>
          <a:p>
            <a:pPr marL="0" indent="0">
              <a:buNone/>
            </a:pPr>
            <a:r>
              <a:rPr lang="en-US" b="1" i="1" dirty="0" smtClean="0">
                <a:solidFill>
                  <a:srgbClr val="800000"/>
                </a:solidFill>
              </a:rPr>
              <a:t> </a:t>
            </a:r>
            <a:endParaRPr lang="en-US" b="1" i="1" dirty="0">
              <a:solidFill>
                <a:srgbClr val="800000"/>
              </a:solidFill>
            </a:endParaRPr>
          </a:p>
        </p:txBody>
      </p:sp>
      <p:pic>
        <p:nvPicPr>
          <p:cNvPr id="3" name="Picture 2" descr="Screen Shot 2014-08-25 at 6.50.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64664"/>
            <a:ext cx="4152404" cy="5676704"/>
          </a:xfrm>
          <a:prstGeom prst="rect">
            <a:avLst/>
          </a:prstGeom>
          <a:ln>
            <a:solidFill>
              <a:srgbClr val="000000"/>
            </a:solidFill>
          </a:ln>
        </p:spPr>
      </p:pic>
    </p:spTree>
    <p:extLst>
      <p:ext uri="{BB962C8B-B14F-4D97-AF65-F5344CB8AC3E}">
        <p14:creationId xmlns:p14="http://schemas.microsoft.com/office/powerpoint/2010/main" val="14099401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halkduster"/>
                <a:cs typeface="Chalkduster"/>
              </a:rPr>
              <a:t>CLASS EXAMPLE</a:t>
            </a:r>
            <a:endParaRPr lang="en-US" b="1" dirty="0">
              <a:solidFill>
                <a:srgbClr val="FFFF00"/>
              </a:solidFill>
              <a:latin typeface="Chalkduster"/>
              <a:cs typeface="Chalkduster"/>
            </a:endParaRPr>
          </a:p>
        </p:txBody>
      </p:sp>
      <p:pic>
        <p:nvPicPr>
          <p:cNvPr id="5" name="Picture 4" descr="Screen Shot 2014-08-25 at 7.02.31 AM.png"/>
          <p:cNvPicPr>
            <a:picLocks noChangeAspect="1"/>
          </p:cNvPicPr>
          <p:nvPr/>
        </p:nvPicPr>
        <p:blipFill rotWithShape="1">
          <a:blip r:embed="rId2">
            <a:extLst>
              <a:ext uri="{28A0092B-C50C-407E-A947-70E740481C1C}">
                <a14:useLocalDpi xmlns:a14="http://schemas.microsoft.com/office/drawing/2010/main" val="0"/>
              </a:ext>
            </a:extLst>
          </a:blip>
          <a:srcRect t="3730"/>
          <a:stretch/>
        </p:blipFill>
        <p:spPr>
          <a:xfrm>
            <a:off x="164166" y="1484784"/>
            <a:ext cx="8800322" cy="3888432"/>
          </a:xfrm>
          <a:prstGeom prst="rect">
            <a:avLst/>
          </a:prstGeom>
          <a:ln>
            <a:solidFill>
              <a:srgbClr val="000000"/>
            </a:solidFill>
          </a:ln>
        </p:spPr>
      </p:pic>
      <p:sp>
        <p:nvSpPr>
          <p:cNvPr id="6" name="TextBox 5"/>
          <p:cNvSpPr txBox="1"/>
          <p:nvPr/>
        </p:nvSpPr>
        <p:spPr>
          <a:xfrm>
            <a:off x="1043608" y="2381979"/>
            <a:ext cx="7776864" cy="830997"/>
          </a:xfrm>
          <a:prstGeom prst="rect">
            <a:avLst/>
          </a:prstGeom>
          <a:noFill/>
        </p:spPr>
        <p:txBody>
          <a:bodyPr wrap="square" rtlCol="0">
            <a:spAutoFit/>
          </a:bodyPr>
          <a:lstStyle/>
          <a:p>
            <a:r>
              <a:rPr lang="en-US" dirty="0" smtClean="0">
                <a:latin typeface="Comic Sans MS"/>
                <a:cs typeface="Comic Sans MS"/>
              </a:rPr>
              <a:t>So I get to my chair, plug </a:t>
            </a:r>
            <a:r>
              <a:rPr lang="en-US" u="sng" dirty="0" smtClean="0">
                <a:solidFill>
                  <a:srgbClr val="FF0000"/>
                </a:solidFill>
                <a:latin typeface="Comic Sans MS"/>
                <a:cs typeface="Comic Sans MS"/>
              </a:rPr>
              <a:t>everything</a:t>
            </a:r>
            <a:r>
              <a:rPr lang="en-US" dirty="0" smtClean="0">
                <a:solidFill>
                  <a:srgbClr val="FF0000"/>
                </a:solidFill>
                <a:latin typeface="Comic Sans MS"/>
                <a:cs typeface="Comic Sans MS"/>
              </a:rPr>
              <a:t> </a:t>
            </a:r>
            <a:r>
              <a:rPr lang="en-US" dirty="0" smtClean="0">
                <a:latin typeface="Comic Sans MS"/>
                <a:cs typeface="Comic Sans MS"/>
              </a:rPr>
              <a:t>in, and </a:t>
            </a:r>
            <a:r>
              <a:rPr lang="en-US" u="sng" dirty="0" smtClean="0">
                <a:solidFill>
                  <a:srgbClr val="FF0000"/>
                </a:solidFill>
                <a:latin typeface="Comic Sans MS"/>
                <a:cs typeface="Comic Sans MS"/>
              </a:rPr>
              <a:t>start playing</a:t>
            </a:r>
            <a:r>
              <a:rPr lang="en-US" dirty="0" smtClean="0">
                <a:latin typeface="Comic Sans MS"/>
                <a:cs typeface="Comic Sans MS"/>
              </a:rPr>
              <a:t>.</a:t>
            </a:r>
            <a:endParaRPr lang="en-US" dirty="0">
              <a:latin typeface="Comic Sans MS"/>
              <a:cs typeface="Comic Sans MS"/>
            </a:endParaRPr>
          </a:p>
        </p:txBody>
      </p:sp>
      <p:sp>
        <p:nvSpPr>
          <p:cNvPr id="7" name="TextBox 6"/>
          <p:cNvSpPr txBox="1"/>
          <p:nvPr/>
        </p:nvSpPr>
        <p:spPr>
          <a:xfrm>
            <a:off x="971600" y="3740840"/>
            <a:ext cx="7776864" cy="1200328"/>
          </a:xfrm>
          <a:prstGeom prst="rect">
            <a:avLst/>
          </a:prstGeom>
          <a:noFill/>
        </p:spPr>
        <p:txBody>
          <a:bodyPr wrap="square" rtlCol="0">
            <a:spAutoFit/>
          </a:bodyPr>
          <a:lstStyle/>
          <a:p>
            <a:r>
              <a:rPr lang="en-US" dirty="0" smtClean="0">
                <a:latin typeface="Comic Sans MS"/>
                <a:cs typeface="Comic Sans MS"/>
              </a:rPr>
              <a:t>Then, I raced to my chair, inserted my Borderlands 2 disc, activated my controllers, and began my infamous face-off with Simon.</a:t>
            </a:r>
            <a:endParaRPr lang="en-US" dirty="0">
              <a:latin typeface="Comic Sans MS"/>
              <a:cs typeface="Comic Sans MS"/>
            </a:endParaRPr>
          </a:p>
        </p:txBody>
      </p:sp>
    </p:spTree>
    <p:extLst>
      <p:ext uri="{BB962C8B-B14F-4D97-AF65-F5344CB8AC3E}">
        <p14:creationId xmlns:p14="http://schemas.microsoft.com/office/powerpoint/2010/main" val="1664044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halkduster"/>
                <a:cs typeface="Chalkduster"/>
              </a:rPr>
              <a:t>PN WRITING APPLICATION</a:t>
            </a:r>
            <a:endParaRPr lang="en-US" b="1" dirty="0">
              <a:latin typeface="Chalkduster"/>
              <a:cs typeface="Chalkduster"/>
            </a:endParaRPr>
          </a:p>
        </p:txBody>
      </p:sp>
      <p:pic>
        <p:nvPicPr>
          <p:cNvPr id="5" name="Picture 4" descr="Screen Shot 2014-08-25 at 6.4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92" y="1412776"/>
            <a:ext cx="8895404" cy="5153272"/>
          </a:xfrm>
          <a:prstGeom prst="rect">
            <a:avLst/>
          </a:prstGeom>
          <a:ln>
            <a:solidFill>
              <a:schemeClr val="tx1"/>
            </a:solidFill>
          </a:ln>
        </p:spPr>
      </p:pic>
    </p:spTree>
    <p:extLst>
      <p:ext uri="{BB962C8B-B14F-4D97-AF65-F5344CB8AC3E}">
        <p14:creationId xmlns:p14="http://schemas.microsoft.com/office/powerpoint/2010/main" val="11975608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halkduster"/>
                <a:cs typeface="Chalkduster"/>
              </a:rPr>
              <a:t>AGENDA</a:t>
            </a:r>
            <a:endParaRPr lang="en-US" b="1" dirty="0">
              <a:solidFill>
                <a:srgbClr val="FFFF00"/>
              </a:solidFill>
              <a:latin typeface="Chalkduster"/>
              <a:cs typeface="Chalkduster"/>
            </a:endParaRPr>
          </a:p>
        </p:txBody>
      </p:sp>
      <p:sp>
        <p:nvSpPr>
          <p:cNvPr id="4" name="Content Placeholder 3"/>
          <p:cNvSpPr>
            <a:spLocks noGrp="1"/>
          </p:cNvSpPr>
          <p:nvPr>
            <p:ph idx="1"/>
          </p:nvPr>
        </p:nvSpPr>
        <p:spPr>
          <a:solidFill>
            <a:schemeClr val="accent5">
              <a:lumMod val="60000"/>
              <a:lumOff val="40000"/>
            </a:schemeClr>
          </a:solidFill>
          <a:ln>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a:lstStyle/>
          <a:p>
            <a:r>
              <a:rPr lang="en-US" sz="3000" b="1" dirty="0" smtClean="0">
                <a:solidFill>
                  <a:schemeClr val="tx1"/>
                </a:solidFill>
              </a:rPr>
              <a:t>AGENDA</a:t>
            </a:r>
            <a:endParaRPr lang="en-US" sz="3000" b="1" dirty="0" smtClean="0">
              <a:solidFill>
                <a:schemeClr val="tx1"/>
              </a:solidFill>
            </a:endParaRPr>
          </a:p>
          <a:p>
            <a:r>
              <a:rPr lang="en-US" sz="3000" b="1" dirty="0" smtClean="0">
                <a:solidFill>
                  <a:schemeClr val="tx1"/>
                </a:solidFill>
              </a:rPr>
              <a:t>NOTES:</a:t>
            </a:r>
            <a:r>
              <a:rPr lang="en-US" dirty="0" smtClean="0">
                <a:solidFill>
                  <a:schemeClr val="tx1"/>
                </a:solidFill>
              </a:rPr>
              <a:t>			</a:t>
            </a:r>
            <a:r>
              <a:rPr lang="en-US" sz="2000" b="1" i="1" dirty="0" smtClean="0">
                <a:solidFill>
                  <a:schemeClr val="tx1"/>
                </a:solidFill>
              </a:rPr>
              <a:t>Tone &amp; Mood</a:t>
            </a:r>
            <a:endParaRPr lang="en-US" sz="2000" b="1" i="1" dirty="0" smtClean="0">
              <a:solidFill>
                <a:schemeClr val="tx1"/>
              </a:solidFill>
            </a:endParaRPr>
          </a:p>
          <a:p>
            <a:r>
              <a:rPr lang="en-US" sz="3000" b="1" dirty="0" smtClean="0">
                <a:solidFill>
                  <a:schemeClr val="tx1"/>
                </a:solidFill>
              </a:rPr>
              <a:t>ANALYSIS ACTIVITY: 	</a:t>
            </a:r>
            <a:r>
              <a:rPr lang="en-US" sz="2000" b="1" i="1" dirty="0" smtClean="0">
                <a:solidFill>
                  <a:schemeClr val="tx1"/>
                </a:solidFill>
              </a:rPr>
              <a:t>Owen’s Letters</a:t>
            </a:r>
            <a:endParaRPr lang="en-US" sz="2000" b="1" dirty="0" smtClean="0">
              <a:solidFill>
                <a:schemeClr val="tx1"/>
              </a:solidFill>
            </a:endParaRPr>
          </a:p>
          <a:p>
            <a:r>
              <a:rPr lang="en-US" sz="3000" b="1" dirty="0" smtClean="0">
                <a:solidFill>
                  <a:schemeClr val="tx1"/>
                </a:solidFill>
              </a:rPr>
              <a:t>CEL PARAGRAPH</a:t>
            </a:r>
          </a:p>
          <a:p>
            <a:r>
              <a:rPr lang="en-US" sz="3000" b="1" dirty="0" smtClean="0">
                <a:solidFill>
                  <a:schemeClr val="tx1"/>
                </a:solidFill>
              </a:rPr>
              <a:t>WRITING APPLICATION:</a:t>
            </a:r>
            <a:r>
              <a:rPr lang="en-US" dirty="0" smtClean="0">
                <a:solidFill>
                  <a:schemeClr val="tx1"/>
                </a:solidFill>
              </a:rPr>
              <a:t>	</a:t>
            </a:r>
            <a:r>
              <a:rPr lang="en-US" sz="2000" b="1" i="1" dirty="0" smtClean="0">
                <a:solidFill>
                  <a:schemeClr val="tx1"/>
                </a:solidFill>
              </a:rPr>
              <a:t>Precise Words in your PN</a:t>
            </a:r>
          </a:p>
          <a:p>
            <a:r>
              <a:rPr lang="en-US" sz="3000" b="1" dirty="0" smtClean="0">
                <a:solidFill>
                  <a:schemeClr val="tx1"/>
                </a:solidFill>
              </a:rPr>
              <a:t>EXIT TICKET</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7015879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halkduster"/>
                <a:cs typeface="Chalkduster"/>
              </a:rPr>
              <a:t>EXIT TICKET</a:t>
            </a:r>
            <a:endParaRPr lang="en-US" b="1" dirty="0">
              <a:solidFill>
                <a:srgbClr val="FFFF00"/>
              </a:solidFill>
              <a:latin typeface="Chalkduster"/>
              <a:cs typeface="Chalkduster"/>
            </a:endParaRPr>
          </a:p>
        </p:txBody>
      </p:sp>
      <p:sp>
        <p:nvSpPr>
          <p:cNvPr id="4" name="Content Placeholder 3"/>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r>
              <a:rPr lang="en-US" b="1" dirty="0" smtClean="0"/>
              <a:t>Comprehension Questions</a:t>
            </a:r>
          </a:p>
          <a:p>
            <a:pPr marL="0" indent="0">
              <a:buNone/>
            </a:pPr>
            <a:endParaRPr lang="en-US" b="1" dirty="0" smtClean="0"/>
          </a:p>
          <a:p>
            <a:r>
              <a:rPr lang="en-US" b="1" dirty="0" smtClean="0"/>
              <a:t>CEL Paragraph</a:t>
            </a:r>
          </a:p>
          <a:p>
            <a:pPr marL="0" indent="0">
              <a:buNone/>
            </a:pPr>
            <a:endParaRPr lang="en-US" b="1" dirty="0" smtClean="0"/>
          </a:p>
          <a:p>
            <a:r>
              <a:rPr lang="en-US" b="1" dirty="0" smtClean="0"/>
              <a:t>Writing Application Activity</a:t>
            </a:r>
            <a:endParaRPr lang="en-US" b="1" dirty="0"/>
          </a:p>
        </p:txBody>
      </p:sp>
    </p:spTree>
    <p:extLst>
      <p:ext uri="{BB962C8B-B14F-4D97-AF65-F5344CB8AC3E}">
        <p14:creationId xmlns:p14="http://schemas.microsoft.com/office/powerpoint/2010/main" val="8405902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halkduster"/>
                <a:cs typeface="Chalkduster"/>
              </a:rPr>
              <a:t>ANNOUNCEMENTS</a:t>
            </a:r>
            <a:endParaRPr lang="en-US" b="1" dirty="0">
              <a:solidFill>
                <a:srgbClr val="FFFF00"/>
              </a:solidFill>
              <a:latin typeface="Chalkduster"/>
              <a:cs typeface="Chalkduster"/>
            </a:endParaRPr>
          </a:p>
        </p:txBody>
      </p:sp>
      <p:sp>
        <p:nvSpPr>
          <p:cNvPr id="4" name="Content Placeholder 3"/>
          <p:cNvSpPr>
            <a:spLocks noGrp="1"/>
          </p:cNvSpPr>
          <p:nvPr>
            <p:ph idx="1"/>
          </p:nvPr>
        </p:nvSpPr>
        <p:spPr>
          <a:ln>
            <a:solidFill>
              <a:schemeClr val="accent2"/>
            </a:solidFill>
          </a:ln>
        </p:spPr>
        <p:style>
          <a:lnRef idx="1">
            <a:schemeClr val="accent6"/>
          </a:lnRef>
          <a:fillRef idx="2">
            <a:schemeClr val="accent6"/>
          </a:fillRef>
          <a:effectRef idx="1">
            <a:schemeClr val="accent6"/>
          </a:effectRef>
          <a:fontRef idx="minor">
            <a:schemeClr val="dk1"/>
          </a:fontRef>
        </p:style>
        <p:txBody>
          <a:bodyPr/>
          <a:lstStyle/>
          <a:p>
            <a:r>
              <a:rPr lang="en-US" b="1" dirty="0" smtClean="0">
                <a:solidFill>
                  <a:srgbClr val="000000"/>
                </a:solidFill>
              </a:rPr>
              <a:t>Headphones are for CEL paragraphs &amp; Exit Tickets</a:t>
            </a:r>
            <a:endParaRPr lang="en-US" b="1" dirty="0" smtClean="0">
              <a:solidFill>
                <a:srgbClr val="000000"/>
              </a:solidFill>
            </a:endParaRPr>
          </a:p>
        </p:txBody>
      </p:sp>
    </p:spTree>
    <p:extLst>
      <p:ext uri="{BB962C8B-B14F-4D97-AF65-F5344CB8AC3E}">
        <p14:creationId xmlns:p14="http://schemas.microsoft.com/office/powerpoint/2010/main" val="1375138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halkduster"/>
                <a:cs typeface="Chalkduster"/>
              </a:rPr>
              <a:t>HOMEWORK</a:t>
            </a:r>
            <a:endParaRPr lang="en-US" b="1" dirty="0">
              <a:solidFill>
                <a:srgbClr val="FFFF00"/>
              </a:solidFill>
              <a:latin typeface="Chalkduster"/>
              <a:cs typeface="Chalkduster"/>
            </a:endParaRPr>
          </a:p>
        </p:txBody>
      </p:sp>
      <p:sp>
        <p:nvSpPr>
          <p:cNvPr id="4" name="Content Placeholder 3"/>
          <p:cNvSpPr>
            <a:spLocks noGrp="1"/>
          </p:cNvSpPr>
          <p:nvPr>
            <p:ph idx="1"/>
          </p:nvPr>
        </p:nvSpPr>
        <p:spPr>
          <a:xfrm>
            <a:off x="457200" y="1412777"/>
            <a:ext cx="8229600" cy="2520280"/>
          </a:xfrm>
          <a:solidFill>
            <a:srgbClr val="FFF77A"/>
          </a:solidFill>
          <a:ln w="57150" cmpd="sng">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pPr marL="0" indent="0" algn="ctr">
              <a:buNone/>
            </a:pPr>
            <a:r>
              <a:rPr lang="en-US" sz="4500" b="1" u="sng" dirty="0" smtClean="0">
                <a:solidFill>
                  <a:srgbClr val="000000"/>
                </a:solidFill>
                <a:latin typeface="Gill Sans Light"/>
                <a:cs typeface="Gill Sans Light"/>
              </a:rPr>
              <a:t>DUE WEDS:</a:t>
            </a:r>
          </a:p>
          <a:p>
            <a:pPr marL="0" indent="0" algn="ctr">
              <a:buNone/>
            </a:pPr>
            <a:r>
              <a:rPr lang="en-US" sz="4500" b="1" dirty="0" smtClean="0">
                <a:solidFill>
                  <a:schemeClr val="accent2"/>
                </a:solidFill>
                <a:latin typeface="Gill Sans Light"/>
                <a:cs typeface="Gill Sans Light"/>
              </a:rPr>
              <a:t>Close-Read </a:t>
            </a:r>
            <a:r>
              <a:rPr lang="en-US" sz="4500" b="1" i="1" dirty="0" smtClean="0">
                <a:solidFill>
                  <a:schemeClr val="accent2"/>
                </a:solidFill>
                <a:latin typeface="Gill Sans Light"/>
                <a:cs typeface="Gill Sans Light"/>
              </a:rPr>
              <a:t>“Superman and Me” </a:t>
            </a:r>
          </a:p>
          <a:p>
            <a:pPr marL="0" indent="0" algn="ctr">
              <a:buNone/>
            </a:pPr>
            <a:r>
              <a:rPr lang="en-US" sz="3500" dirty="0" smtClean="0">
                <a:solidFill>
                  <a:srgbClr val="000000"/>
                </a:solidFill>
                <a:latin typeface="Gill Sans Light"/>
                <a:cs typeface="Gill Sans Light"/>
              </a:rPr>
              <a:t>By,</a:t>
            </a:r>
          </a:p>
          <a:p>
            <a:pPr marL="0" indent="0" algn="ctr">
              <a:buNone/>
            </a:pPr>
            <a:r>
              <a:rPr lang="en-US" sz="3500" dirty="0" smtClean="0">
                <a:solidFill>
                  <a:srgbClr val="000000"/>
                </a:solidFill>
                <a:latin typeface="Gill Sans Light"/>
                <a:cs typeface="Gill Sans Light"/>
              </a:rPr>
              <a:t>Sherman </a:t>
            </a:r>
            <a:r>
              <a:rPr lang="en-US" sz="3500" dirty="0" err="1" smtClean="0">
                <a:solidFill>
                  <a:srgbClr val="000000"/>
                </a:solidFill>
                <a:latin typeface="Gill Sans Light"/>
                <a:cs typeface="Gill Sans Light"/>
              </a:rPr>
              <a:t>Alexie</a:t>
            </a:r>
            <a:endParaRPr lang="en-US" sz="3500" dirty="0" smtClean="0">
              <a:solidFill>
                <a:srgbClr val="000000"/>
              </a:solidFill>
              <a:latin typeface="Gill Sans Light"/>
              <a:cs typeface="Gill Sans Light"/>
            </a:endParaRPr>
          </a:p>
        </p:txBody>
      </p:sp>
      <p:sp>
        <p:nvSpPr>
          <p:cNvPr id="3" name="TextBox 2"/>
          <p:cNvSpPr txBox="1"/>
          <p:nvPr/>
        </p:nvSpPr>
        <p:spPr>
          <a:xfrm>
            <a:off x="467544" y="4149080"/>
            <a:ext cx="8208912" cy="1938992"/>
          </a:xfrm>
          <a:prstGeom prst="rect">
            <a:avLst/>
          </a:prstGeom>
          <a:ln w="76200" cmpd="sng">
            <a:solidFill>
              <a:srgbClr val="0000FF"/>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US" dirty="0">
              <a:solidFill>
                <a:srgbClr val="000000"/>
              </a:solidFill>
              <a:latin typeface="Gill Sans Light"/>
              <a:cs typeface="Gill Sans Light"/>
            </a:endParaRPr>
          </a:p>
          <a:p>
            <a:pPr algn="ctr"/>
            <a:r>
              <a:rPr lang="en-US" b="1" u="sng" dirty="0">
                <a:solidFill>
                  <a:srgbClr val="000000"/>
                </a:solidFill>
                <a:latin typeface="Gill Sans Light"/>
                <a:cs typeface="Gill Sans Light"/>
              </a:rPr>
              <a:t>DUE THURS/FRI</a:t>
            </a:r>
            <a:r>
              <a:rPr lang="en-US" b="1" u="sng" dirty="0" smtClean="0">
                <a:solidFill>
                  <a:srgbClr val="000000"/>
                </a:solidFill>
                <a:latin typeface="Gill Sans Light"/>
                <a:cs typeface="Gill Sans Light"/>
              </a:rPr>
              <a:t>:</a:t>
            </a:r>
          </a:p>
          <a:p>
            <a:pPr algn="ctr"/>
            <a:endParaRPr lang="en-US" b="1" u="sng" dirty="0">
              <a:solidFill>
                <a:srgbClr val="000000"/>
              </a:solidFill>
              <a:latin typeface="Gill Sans Light"/>
              <a:cs typeface="Gill Sans Light"/>
            </a:endParaRPr>
          </a:p>
          <a:p>
            <a:pPr algn="ctr"/>
            <a:r>
              <a:rPr lang="en-US" dirty="0" smtClean="0">
                <a:solidFill>
                  <a:srgbClr val="000000"/>
                </a:solidFill>
                <a:latin typeface="Gill Sans Light"/>
                <a:cs typeface="Gill Sans Light"/>
              </a:rPr>
              <a:t>Comprehension Questions </a:t>
            </a:r>
          </a:p>
          <a:p>
            <a:pPr algn="ctr"/>
            <a:r>
              <a:rPr lang="en-US" dirty="0" smtClean="0">
                <a:solidFill>
                  <a:srgbClr val="000000"/>
                </a:solidFill>
                <a:latin typeface="Gill Sans Light"/>
                <a:cs typeface="Gill Sans Light"/>
              </a:rPr>
              <a:t>(Hand-out on Weds)</a:t>
            </a:r>
            <a:endParaRPr lang="en-US" dirty="0">
              <a:solidFill>
                <a:srgbClr val="000000"/>
              </a:solidFill>
              <a:latin typeface="Gill Sans Light"/>
              <a:cs typeface="Gill Sans Light"/>
            </a:endParaRPr>
          </a:p>
        </p:txBody>
      </p:sp>
    </p:spTree>
    <p:extLst>
      <p:ext uri="{BB962C8B-B14F-4D97-AF65-F5344CB8AC3E}">
        <p14:creationId xmlns:p14="http://schemas.microsoft.com/office/powerpoint/2010/main" val="3730276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halkduster"/>
                <a:cs typeface="Chalkduster"/>
              </a:rPr>
              <a:t>REVIEW</a:t>
            </a:r>
            <a:endParaRPr lang="en-US" b="1" dirty="0">
              <a:solidFill>
                <a:srgbClr val="FFFF00"/>
              </a:solidFill>
              <a:latin typeface="Chalkduster"/>
              <a:cs typeface="Chalkduster"/>
            </a:endParaRPr>
          </a:p>
        </p:txBody>
      </p:sp>
      <p:graphicFrame>
        <p:nvGraphicFramePr>
          <p:cNvPr id="5" name="Table 4"/>
          <p:cNvGraphicFramePr>
            <a:graphicFrameLocks noGrp="1"/>
          </p:cNvGraphicFramePr>
          <p:nvPr>
            <p:extLst>
              <p:ext uri="{D42A27DB-BD31-4B8C-83A1-F6EECF244321}">
                <p14:modId xmlns:p14="http://schemas.microsoft.com/office/powerpoint/2010/main" val="3457919889"/>
              </p:ext>
            </p:extLst>
          </p:nvPr>
        </p:nvGraphicFramePr>
        <p:xfrm>
          <a:off x="395536" y="1412776"/>
          <a:ext cx="2664296" cy="4104456"/>
        </p:xfrm>
        <a:graphic>
          <a:graphicData uri="http://schemas.openxmlformats.org/drawingml/2006/table">
            <a:tbl>
              <a:tblPr firstRow="1" bandRow="1">
                <a:tableStyleId>{10A1B5D5-9B99-4C35-A422-299274C87663}</a:tableStyleId>
              </a:tblPr>
              <a:tblGrid>
                <a:gridCol w="2664296"/>
              </a:tblGrid>
              <a:tr h="792088">
                <a:tc>
                  <a:txBody>
                    <a:bodyPr/>
                    <a:lstStyle/>
                    <a:p>
                      <a:pPr algn="ctr"/>
                      <a:r>
                        <a:rPr lang="en-US" dirty="0" smtClean="0">
                          <a:solidFill>
                            <a:srgbClr val="000000"/>
                          </a:solidFill>
                        </a:rPr>
                        <a:t>ENGAGE &amp; ORIENT</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2048">
                <a:tc>
                  <a:txBody>
                    <a:bodyPr/>
                    <a:lstStyle/>
                    <a:p>
                      <a:pPr algn="ctr"/>
                      <a:r>
                        <a:rPr lang="en-US" dirty="0" smtClean="0"/>
                        <a:t>“Shooting an Elephant”</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9408">
                <a:tc>
                  <a:txBody>
                    <a:bodyPr/>
                    <a:lstStyle/>
                    <a:p>
                      <a:pPr marL="342900" indent="-342900">
                        <a:buFont typeface="Arial"/>
                        <a:buChar char="•"/>
                      </a:pPr>
                      <a:r>
                        <a:rPr lang="en-US" sz="1800" i="1" dirty="0" smtClean="0"/>
                        <a:t>Grabbing</a:t>
                      </a:r>
                      <a:r>
                        <a:rPr lang="en-US" sz="1800" i="1" baseline="0" dirty="0" smtClean="0"/>
                        <a:t> and holding your attention</a:t>
                      </a:r>
                    </a:p>
                    <a:p>
                      <a:pPr marL="342900" indent="-342900">
                        <a:buFont typeface="Arial"/>
                        <a:buChar char="•"/>
                      </a:pPr>
                      <a:endParaRPr lang="en-US" sz="1800" i="1" baseline="0" dirty="0" smtClean="0"/>
                    </a:p>
                    <a:p>
                      <a:pPr marL="342900" indent="-342900">
                        <a:buFont typeface="Arial"/>
                        <a:buChar char="•"/>
                      </a:pPr>
                      <a:r>
                        <a:rPr lang="en-US" sz="1800" i="1" baseline="0" dirty="0" smtClean="0"/>
                        <a:t>Introducing you to the story</a:t>
                      </a:r>
                      <a:endParaRPr lang="en-US" sz="18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89543322"/>
              </p:ext>
            </p:extLst>
          </p:nvPr>
        </p:nvGraphicFramePr>
        <p:xfrm>
          <a:off x="3203848" y="1412875"/>
          <a:ext cx="2664296" cy="4083437"/>
        </p:xfrm>
        <a:graphic>
          <a:graphicData uri="http://schemas.openxmlformats.org/drawingml/2006/table">
            <a:tbl>
              <a:tblPr firstRow="1" bandRow="1">
                <a:tableStyleId>{5C22544A-7EE6-4342-B048-85BDC9FD1C3A}</a:tableStyleId>
              </a:tblPr>
              <a:tblGrid>
                <a:gridCol w="2664296"/>
              </a:tblGrid>
              <a:tr h="432048">
                <a:tc>
                  <a:txBody>
                    <a:bodyPr/>
                    <a:lstStyle/>
                    <a:p>
                      <a:pPr algn="ctr"/>
                      <a:r>
                        <a:rPr lang="en-US" dirty="0" smtClean="0">
                          <a:solidFill>
                            <a:srgbClr val="000000"/>
                          </a:solidFill>
                        </a:rPr>
                        <a:t>STRUCTURE &amp; Creating</a:t>
                      </a:r>
                      <a:r>
                        <a:rPr lang="en-US" baseline="0" dirty="0" smtClean="0">
                          <a:solidFill>
                            <a:srgbClr val="000000"/>
                          </a:solidFill>
                        </a:rPr>
                        <a:t> SUSPENSE</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61117">
                <a:tc>
                  <a:txBody>
                    <a:bodyPr/>
                    <a:lstStyle/>
                    <a:p>
                      <a:pPr algn="ctr"/>
                      <a:r>
                        <a:rPr lang="en-US" dirty="0" smtClean="0"/>
                        <a:t>“Learning to Read”</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584176">
                <a:tc>
                  <a:txBody>
                    <a:bodyPr/>
                    <a:lstStyle/>
                    <a:p>
                      <a:pPr marL="342900" indent="-342900">
                        <a:spcBef>
                          <a:spcPts val="600"/>
                        </a:spcBef>
                        <a:spcAft>
                          <a:spcPts val="600"/>
                        </a:spcAft>
                        <a:buFont typeface="Arial"/>
                        <a:buChar char="•"/>
                      </a:pPr>
                      <a:r>
                        <a:rPr lang="en-US" sz="1800" i="1" dirty="0" smtClean="0"/>
                        <a:t>Chronological/Linear</a:t>
                      </a:r>
                    </a:p>
                    <a:p>
                      <a:pPr marL="342900" indent="-342900">
                        <a:spcBef>
                          <a:spcPts val="600"/>
                        </a:spcBef>
                        <a:spcAft>
                          <a:spcPts val="600"/>
                        </a:spcAft>
                        <a:buFont typeface="Arial"/>
                        <a:buChar char="•"/>
                      </a:pPr>
                      <a:r>
                        <a:rPr lang="en-US" sz="1800" i="1" dirty="0" smtClean="0"/>
                        <a:t>Reverse Chronological</a:t>
                      </a:r>
                    </a:p>
                    <a:p>
                      <a:pPr marL="342900" indent="-342900">
                        <a:spcBef>
                          <a:spcPts val="600"/>
                        </a:spcBef>
                        <a:spcAft>
                          <a:spcPts val="600"/>
                        </a:spcAft>
                        <a:buFont typeface="Arial"/>
                        <a:buChar char="•"/>
                      </a:pPr>
                      <a:r>
                        <a:rPr lang="en-US" sz="1800" i="1" dirty="0" smtClean="0"/>
                        <a:t>Non-Linear</a:t>
                      </a:r>
                    </a:p>
                    <a:p>
                      <a:pPr marL="342900" indent="-342900">
                        <a:spcBef>
                          <a:spcPts val="600"/>
                        </a:spcBef>
                        <a:spcAft>
                          <a:spcPts val="600"/>
                        </a:spcAft>
                        <a:buFont typeface="Arial"/>
                        <a:buChar char="•"/>
                      </a:pPr>
                      <a:r>
                        <a:rPr lang="en-US" sz="1800" i="1" dirty="0" smtClean="0"/>
                        <a:t>In</a:t>
                      </a:r>
                      <a:r>
                        <a:rPr lang="en-US" sz="1800" i="1" baseline="0" dirty="0" smtClean="0"/>
                        <a:t> Media Res</a:t>
                      </a:r>
                    </a:p>
                    <a:p>
                      <a:pPr marL="342900" indent="-342900">
                        <a:spcBef>
                          <a:spcPts val="600"/>
                        </a:spcBef>
                        <a:spcAft>
                          <a:spcPts val="600"/>
                        </a:spcAft>
                        <a:buFont typeface="Arial"/>
                        <a:buChar char="•"/>
                      </a:pPr>
                      <a:r>
                        <a:rPr lang="en-US" sz="1800" i="1" baseline="0" dirty="0" smtClean="0"/>
                        <a:t>Epistolary</a:t>
                      </a:r>
                    </a:p>
                    <a:p>
                      <a:pPr marL="0" indent="0">
                        <a:spcBef>
                          <a:spcPts val="600"/>
                        </a:spcBef>
                        <a:spcAft>
                          <a:spcPts val="600"/>
                        </a:spcAft>
                        <a:buFont typeface="Arial"/>
                        <a:buNone/>
                      </a:pPr>
                      <a:r>
                        <a:rPr lang="en-US" sz="1800" i="1" baseline="0" dirty="0" smtClean="0"/>
                        <a:t> </a:t>
                      </a:r>
                      <a:endParaRPr lang="en-US" sz="1800" i="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33649070"/>
              </p:ext>
            </p:extLst>
          </p:nvPr>
        </p:nvGraphicFramePr>
        <p:xfrm>
          <a:off x="6012160" y="1442473"/>
          <a:ext cx="2664296" cy="4074759"/>
        </p:xfrm>
        <a:graphic>
          <a:graphicData uri="http://schemas.openxmlformats.org/drawingml/2006/table">
            <a:tbl>
              <a:tblPr firstRow="1" bandRow="1">
                <a:tableStyleId>{21E4AEA4-8DFA-4A89-87EB-49C32662AFE0}</a:tableStyleId>
              </a:tblPr>
              <a:tblGrid>
                <a:gridCol w="2664296"/>
              </a:tblGrid>
              <a:tr h="792088">
                <a:tc>
                  <a:txBody>
                    <a:bodyPr/>
                    <a:lstStyle/>
                    <a:p>
                      <a:pPr algn="ctr"/>
                      <a:r>
                        <a:rPr lang="en-US" dirty="0" smtClean="0">
                          <a:solidFill>
                            <a:srgbClr val="000000"/>
                          </a:solidFill>
                        </a:rPr>
                        <a:t>FIGURATIVE LANGUAGE</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61216">
                <a:tc>
                  <a:txBody>
                    <a:bodyPr/>
                    <a:lstStyle/>
                    <a:p>
                      <a:pPr algn="ctr"/>
                      <a:r>
                        <a:rPr lang="en-US" dirty="0" smtClean="0"/>
                        <a:t>Owen’s Letters</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90583">
                <a:tc>
                  <a:txBody>
                    <a:bodyPr/>
                    <a:lstStyle/>
                    <a:p>
                      <a:pPr marL="342900" indent="-342900">
                        <a:spcBef>
                          <a:spcPts val="600"/>
                        </a:spcBef>
                        <a:spcAft>
                          <a:spcPts val="600"/>
                        </a:spcAft>
                        <a:buFont typeface="Arial"/>
                        <a:buChar char="•"/>
                      </a:pPr>
                      <a:r>
                        <a:rPr lang="en-US" sz="1800" i="1" dirty="0" smtClean="0"/>
                        <a:t>Metaphor</a:t>
                      </a:r>
                      <a:endParaRPr lang="en-US" sz="1800" i="1" dirty="0" smtClean="0"/>
                    </a:p>
                    <a:p>
                      <a:pPr marL="342900" indent="-342900">
                        <a:spcBef>
                          <a:spcPts val="600"/>
                        </a:spcBef>
                        <a:spcAft>
                          <a:spcPts val="600"/>
                        </a:spcAft>
                        <a:buFont typeface="Arial"/>
                        <a:buChar char="•"/>
                      </a:pPr>
                      <a:r>
                        <a:rPr lang="en-US" sz="1800" i="1" dirty="0" smtClean="0"/>
                        <a:t>Simile</a:t>
                      </a:r>
                    </a:p>
                    <a:p>
                      <a:pPr marL="342900" indent="-342900">
                        <a:spcBef>
                          <a:spcPts val="600"/>
                        </a:spcBef>
                        <a:spcAft>
                          <a:spcPts val="600"/>
                        </a:spcAft>
                        <a:buFont typeface="Arial"/>
                        <a:buChar char="•"/>
                      </a:pPr>
                      <a:r>
                        <a:rPr lang="en-US" sz="1800" i="1" dirty="0" smtClean="0"/>
                        <a:t>Personification</a:t>
                      </a:r>
                    </a:p>
                    <a:p>
                      <a:pPr marL="342900" indent="-342900">
                        <a:spcBef>
                          <a:spcPts val="600"/>
                        </a:spcBef>
                        <a:spcAft>
                          <a:spcPts val="600"/>
                        </a:spcAft>
                        <a:buFont typeface="Arial"/>
                        <a:buChar char="•"/>
                      </a:pPr>
                      <a:r>
                        <a:rPr lang="en-US" sz="1800" i="1" dirty="0" smtClean="0"/>
                        <a:t>Hyperbole</a:t>
                      </a:r>
                    </a:p>
                    <a:p>
                      <a:pPr marL="0" indent="0">
                        <a:spcBef>
                          <a:spcPts val="600"/>
                        </a:spcBef>
                        <a:spcAft>
                          <a:spcPts val="600"/>
                        </a:spcAft>
                        <a:buFont typeface="Arial"/>
                        <a:buNone/>
                      </a:pPr>
                      <a:endParaRPr lang="en-US" sz="1800" i="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4607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71660" y="1191468"/>
            <a:ext cx="6732588" cy="1371600"/>
          </a:xfr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defRPr/>
            </a:pPr>
            <a:r>
              <a:rPr lang="en-US" sz="3000" dirty="0" smtClean="0">
                <a:solidFill>
                  <a:schemeClr val="tx1"/>
                </a:solidFill>
              </a:rPr>
              <a:t>UPDATE:</a:t>
            </a:r>
            <a:br>
              <a:rPr lang="en-US" sz="3000" dirty="0" smtClean="0">
                <a:solidFill>
                  <a:schemeClr val="tx1"/>
                </a:solidFill>
              </a:rPr>
            </a:br>
            <a:r>
              <a:rPr lang="en-US" sz="3000" b="1" dirty="0" smtClean="0">
                <a:solidFill>
                  <a:schemeClr val="tx1"/>
                </a:solidFill>
              </a:rPr>
              <a:t>UNIT 1 TABLE OF CONTENTS!</a:t>
            </a:r>
            <a:endParaRPr lang="en-US" sz="3000" b="1" dirty="0">
              <a:solidFill>
                <a:schemeClr val="tx1"/>
              </a:solidFill>
            </a:endParaRPr>
          </a:p>
        </p:txBody>
      </p:sp>
      <p:pic>
        <p:nvPicPr>
          <p:cNvPr id="31746" name="Picture 18"/>
          <p:cNvPicPr>
            <a:picLocks noChangeAspect="1"/>
          </p:cNvPicPr>
          <p:nvPr/>
        </p:nvPicPr>
        <p:blipFill>
          <a:blip r:embed="rId2">
            <a:extLst>
              <a:ext uri="{28A0092B-C50C-407E-A947-70E740481C1C}">
                <a14:useLocalDpi xmlns:a14="http://schemas.microsoft.com/office/drawing/2010/main" val="0"/>
              </a:ext>
            </a:extLst>
          </a:blip>
          <a:srcRect l="49348" r="6377" b="57928"/>
          <a:stretch>
            <a:fillRect/>
          </a:stretch>
        </p:blipFill>
        <p:spPr bwMode="auto">
          <a:xfrm>
            <a:off x="76200" y="2623393"/>
            <a:ext cx="6915150" cy="4117975"/>
          </a:xfrm>
          <a:prstGeom prst="rect">
            <a:avLst/>
          </a:prstGeom>
          <a:noFill/>
          <a:ln w="5715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Box 19"/>
          <p:cNvSpPr txBox="1">
            <a:spLocks noChangeArrowheads="1"/>
          </p:cNvSpPr>
          <p:nvPr/>
        </p:nvSpPr>
        <p:spPr bwMode="auto">
          <a:xfrm>
            <a:off x="1212850" y="3404443"/>
            <a:ext cx="56626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b="1" i="1">
                <a:solidFill>
                  <a:srgbClr val="000000"/>
                </a:solidFill>
                <a:latin typeface="Comic Sans MS" charset="0"/>
                <a:cs typeface="Comic Sans MS" charset="0"/>
              </a:rPr>
              <a:t>Personal Narrative Table of Contents</a:t>
            </a:r>
          </a:p>
        </p:txBody>
      </p:sp>
      <p:sp>
        <p:nvSpPr>
          <p:cNvPr id="31748" name="TextBox 20"/>
          <p:cNvSpPr txBox="1">
            <a:spLocks noChangeArrowheads="1"/>
          </p:cNvSpPr>
          <p:nvPr/>
        </p:nvSpPr>
        <p:spPr bwMode="auto">
          <a:xfrm>
            <a:off x="257175" y="3482230"/>
            <a:ext cx="1157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latin typeface="Comic Sans MS" charset="0"/>
                <a:cs typeface="Comic Sans MS" charset="0"/>
              </a:rPr>
              <a:t>PG #</a:t>
            </a:r>
          </a:p>
        </p:txBody>
      </p:sp>
      <p:sp>
        <p:nvSpPr>
          <p:cNvPr id="31749" name="TextBox 21"/>
          <p:cNvSpPr txBox="1">
            <a:spLocks noChangeArrowheads="1"/>
          </p:cNvSpPr>
          <p:nvPr/>
        </p:nvSpPr>
        <p:spPr bwMode="auto">
          <a:xfrm>
            <a:off x="438150" y="3818780"/>
            <a:ext cx="56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Comic Sans MS" charset="0"/>
                <a:cs typeface="Comic Sans MS" charset="0"/>
              </a:rPr>
              <a:t>14</a:t>
            </a:r>
          </a:p>
        </p:txBody>
      </p:sp>
      <p:sp>
        <p:nvSpPr>
          <p:cNvPr id="31750" name="TextBox 22"/>
          <p:cNvSpPr txBox="1">
            <a:spLocks noChangeArrowheads="1"/>
          </p:cNvSpPr>
          <p:nvPr/>
        </p:nvSpPr>
        <p:spPr bwMode="auto">
          <a:xfrm>
            <a:off x="1341438" y="3842593"/>
            <a:ext cx="566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Comic Sans MS" charset="0"/>
                <a:cs typeface="Comic Sans MS" charset="0"/>
              </a:rPr>
              <a:t>Project Rubric Analysis</a:t>
            </a:r>
          </a:p>
        </p:txBody>
      </p:sp>
      <p:sp>
        <p:nvSpPr>
          <p:cNvPr id="31751" name="TextBox 23"/>
          <p:cNvSpPr txBox="1">
            <a:spLocks noChangeArrowheads="1"/>
          </p:cNvSpPr>
          <p:nvPr/>
        </p:nvSpPr>
        <p:spPr bwMode="auto">
          <a:xfrm>
            <a:off x="438150" y="4206130"/>
            <a:ext cx="56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Comic Sans MS" charset="0"/>
                <a:cs typeface="Comic Sans MS" charset="0"/>
              </a:rPr>
              <a:t>15</a:t>
            </a:r>
          </a:p>
        </p:txBody>
      </p:sp>
      <p:sp>
        <p:nvSpPr>
          <p:cNvPr id="31752" name="TextBox 24"/>
          <p:cNvSpPr txBox="1">
            <a:spLocks noChangeArrowheads="1"/>
          </p:cNvSpPr>
          <p:nvPr/>
        </p:nvSpPr>
        <p:spPr bwMode="auto">
          <a:xfrm>
            <a:off x="1328738" y="4188668"/>
            <a:ext cx="566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Comic Sans MS" charset="0"/>
                <a:cs typeface="Comic Sans MS" charset="0"/>
              </a:rPr>
              <a:t>W.10.3A – Engage/Orient</a:t>
            </a:r>
          </a:p>
        </p:txBody>
      </p:sp>
      <p:sp>
        <p:nvSpPr>
          <p:cNvPr id="31753" name="TextBox 25"/>
          <p:cNvSpPr txBox="1">
            <a:spLocks noChangeArrowheads="1"/>
          </p:cNvSpPr>
          <p:nvPr/>
        </p:nvSpPr>
        <p:spPr bwMode="auto">
          <a:xfrm>
            <a:off x="1338263" y="4563318"/>
            <a:ext cx="566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Comic Sans MS" charset="0"/>
                <a:cs typeface="Comic Sans MS" charset="0"/>
              </a:rPr>
              <a:t>RL.10.5 – Analyzing Author’s Structure</a:t>
            </a:r>
          </a:p>
        </p:txBody>
      </p:sp>
      <p:sp>
        <p:nvSpPr>
          <p:cNvPr id="31754" name="TextBox 26"/>
          <p:cNvSpPr txBox="1">
            <a:spLocks noChangeArrowheads="1"/>
          </p:cNvSpPr>
          <p:nvPr/>
        </p:nvSpPr>
        <p:spPr bwMode="auto">
          <a:xfrm>
            <a:off x="477838" y="4580780"/>
            <a:ext cx="56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Comic Sans MS" charset="0"/>
                <a:cs typeface="Comic Sans MS" charset="0"/>
              </a:rPr>
              <a:t>16</a:t>
            </a:r>
          </a:p>
        </p:txBody>
      </p:sp>
      <p:sp>
        <p:nvSpPr>
          <p:cNvPr id="31755" name="TextBox 27"/>
          <p:cNvSpPr txBox="1">
            <a:spLocks noChangeArrowheads="1"/>
          </p:cNvSpPr>
          <p:nvPr/>
        </p:nvSpPr>
        <p:spPr bwMode="auto">
          <a:xfrm>
            <a:off x="477838" y="4899868"/>
            <a:ext cx="56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Comic Sans MS" charset="0"/>
                <a:cs typeface="Comic Sans MS" charset="0"/>
              </a:rPr>
              <a:t>17</a:t>
            </a:r>
          </a:p>
        </p:txBody>
      </p:sp>
      <p:sp>
        <p:nvSpPr>
          <p:cNvPr id="31756" name="TextBox 28"/>
          <p:cNvSpPr txBox="1">
            <a:spLocks noChangeArrowheads="1"/>
          </p:cNvSpPr>
          <p:nvPr/>
        </p:nvSpPr>
        <p:spPr bwMode="auto">
          <a:xfrm>
            <a:off x="1341438" y="4899868"/>
            <a:ext cx="566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Comic Sans MS" charset="0"/>
                <a:cs typeface="Comic Sans MS" charset="0"/>
              </a:rPr>
              <a:t>Plot Diagram</a:t>
            </a:r>
          </a:p>
        </p:txBody>
      </p:sp>
      <p:sp>
        <p:nvSpPr>
          <p:cNvPr id="31757" name="TextBox 29"/>
          <p:cNvSpPr txBox="1">
            <a:spLocks noChangeArrowheads="1"/>
          </p:cNvSpPr>
          <p:nvPr/>
        </p:nvSpPr>
        <p:spPr bwMode="auto">
          <a:xfrm>
            <a:off x="492125" y="5188793"/>
            <a:ext cx="56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Comic Sans MS" charset="0"/>
                <a:cs typeface="Comic Sans MS" charset="0"/>
              </a:rPr>
              <a:t>18</a:t>
            </a:r>
          </a:p>
        </p:txBody>
      </p:sp>
      <p:sp>
        <p:nvSpPr>
          <p:cNvPr id="31758" name="TextBox 30"/>
          <p:cNvSpPr txBox="1">
            <a:spLocks noChangeArrowheads="1"/>
          </p:cNvSpPr>
          <p:nvPr/>
        </p:nvSpPr>
        <p:spPr bwMode="auto">
          <a:xfrm>
            <a:off x="1368425" y="5260230"/>
            <a:ext cx="566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latin typeface="Comic Sans MS" charset="0"/>
                <a:cs typeface="Comic Sans MS" charset="0"/>
              </a:rPr>
              <a:t>RL.10.5 – Structure Notes</a:t>
            </a:r>
          </a:p>
        </p:txBody>
      </p:sp>
      <p:sp>
        <p:nvSpPr>
          <p:cNvPr id="31759" name="TextBox 33"/>
          <p:cNvSpPr txBox="1">
            <a:spLocks noChangeArrowheads="1"/>
          </p:cNvSpPr>
          <p:nvPr/>
        </p:nvSpPr>
        <p:spPr bwMode="auto">
          <a:xfrm>
            <a:off x="1357313" y="5529584"/>
            <a:ext cx="56626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latin typeface="Comic Sans MS" charset="0"/>
                <a:cs typeface="Comic Sans MS" charset="0"/>
              </a:rPr>
              <a:t>Story Starters: Narrative </a:t>
            </a:r>
          </a:p>
        </p:txBody>
      </p:sp>
      <p:sp>
        <p:nvSpPr>
          <p:cNvPr id="31764" name="TextBox 36"/>
          <p:cNvSpPr txBox="1">
            <a:spLocks noChangeArrowheads="1"/>
          </p:cNvSpPr>
          <p:nvPr/>
        </p:nvSpPr>
        <p:spPr bwMode="auto">
          <a:xfrm>
            <a:off x="179388" y="5922218"/>
            <a:ext cx="100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smtClean="0">
                <a:solidFill>
                  <a:srgbClr val="000000"/>
                </a:solidFill>
                <a:latin typeface="Comic Sans MS" charset="0"/>
                <a:cs typeface="Comic Sans MS" charset="0"/>
              </a:rPr>
              <a:t>21</a:t>
            </a:r>
            <a:endParaRPr lang="en-US" sz="2000" dirty="0">
              <a:solidFill>
                <a:srgbClr val="000000"/>
              </a:solidFill>
              <a:latin typeface="Comic Sans MS" charset="0"/>
              <a:cs typeface="Comic Sans MS" charset="0"/>
            </a:endParaRPr>
          </a:p>
        </p:txBody>
      </p:sp>
      <p:sp>
        <p:nvSpPr>
          <p:cNvPr id="31765" name="TextBox 37"/>
          <p:cNvSpPr txBox="1">
            <a:spLocks noChangeArrowheads="1"/>
          </p:cNvSpPr>
          <p:nvPr/>
        </p:nvSpPr>
        <p:spPr bwMode="auto">
          <a:xfrm>
            <a:off x="1357659" y="5889624"/>
            <a:ext cx="566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solidFill>
                  <a:srgbClr val="000000"/>
                </a:solidFill>
                <a:latin typeface="Comic Sans MS" charset="0"/>
                <a:cs typeface="Comic Sans MS" charset="0"/>
              </a:rPr>
              <a:t>Figurative Language</a:t>
            </a:r>
            <a:endParaRPr lang="en-US" sz="2000" dirty="0">
              <a:solidFill>
                <a:srgbClr val="000000"/>
              </a:solidFill>
              <a:latin typeface="Comic Sans MS" charset="0"/>
              <a:cs typeface="Comic Sans MS" charset="0"/>
            </a:endParaRPr>
          </a:p>
        </p:txBody>
      </p:sp>
      <p:sp>
        <p:nvSpPr>
          <p:cNvPr id="23" name="TextBox 36"/>
          <p:cNvSpPr txBox="1">
            <a:spLocks noChangeArrowheads="1"/>
          </p:cNvSpPr>
          <p:nvPr/>
        </p:nvSpPr>
        <p:spPr bwMode="auto">
          <a:xfrm>
            <a:off x="251570" y="5529584"/>
            <a:ext cx="100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solidFill>
                  <a:srgbClr val="000000"/>
                </a:solidFill>
                <a:latin typeface="Comic Sans MS" charset="0"/>
                <a:cs typeface="Comic Sans MS" charset="0"/>
              </a:rPr>
              <a:t>19-20</a:t>
            </a:r>
            <a:endParaRPr lang="en-US" sz="2000" dirty="0">
              <a:solidFill>
                <a:srgbClr val="000000"/>
              </a:solidFill>
              <a:latin typeface="Comic Sans MS" charset="0"/>
              <a:cs typeface="Comic Sans MS" charset="0"/>
            </a:endParaRPr>
          </a:p>
        </p:txBody>
      </p:sp>
      <p:sp>
        <p:nvSpPr>
          <p:cNvPr id="25" name="TextBox 36"/>
          <p:cNvSpPr txBox="1">
            <a:spLocks noChangeArrowheads="1"/>
          </p:cNvSpPr>
          <p:nvPr/>
        </p:nvSpPr>
        <p:spPr bwMode="auto">
          <a:xfrm>
            <a:off x="179562" y="6209654"/>
            <a:ext cx="100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rgbClr val="FF0000"/>
                </a:solidFill>
                <a:latin typeface="Comic Sans MS" charset="0"/>
                <a:cs typeface="Comic Sans MS" charset="0"/>
              </a:rPr>
              <a:t>21</a:t>
            </a:r>
            <a:endParaRPr lang="en-US" sz="2000" b="1" dirty="0">
              <a:solidFill>
                <a:srgbClr val="FF0000"/>
              </a:solidFill>
              <a:latin typeface="Comic Sans MS" charset="0"/>
              <a:cs typeface="Comic Sans MS" charset="0"/>
            </a:endParaRPr>
          </a:p>
        </p:txBody>
      </p:sp>
      <p:sp>
        <p:nvSpPr>
          <p:cNvPr id="26" name="TextBox 37"/>
          <p:cNvSpPr txBox="1">
            <a:spLocks noChangeArrowheads="1"/>
          </p:cNvSpPr>
          <p:nvPr/>
        </p:nvSpPr>
        <p:spPr bwMode="auto">
          <a:xfrm>
            <a:off x="1357659" y="6209654"/>
            <a:ext cx="566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solidFill>
                  <a:srgbClr val="FF0000"/>
                </a:solidFill>
                <a:latin typeface="Comic Sans MS" charset="0"/>
                <a:cs typeface="Comic Sans MS" charset="0"/>
              </a:rPr>
              <a:t>Tone &amp; Mood</a:t>
            </a:r>
            <a:endParaRPr lang="en-US" sz="2000" b="1" dirty="0">
              <a:solidFill>
                <a:srgbClr val="FF0000"/>
              </a:solidFill>
              <a:latin typeface="Comic Sans MS" charset="0"/>
              <a:cs typeface="Comic Sans MS" charset="0"/>
            </a:endParaRPr>
          </a:p>
        </p:txBody>
      </p:sp>
      <p:sp>
        <p:nvSpPr>
          <p:cNvPr id="4" name="Rectangle 3"/>
          <p:cNvSpPr/>
          <p:nvPr/>
        </p:nvSpPr>
        <p:spPr>
          <a:xfrm>
            <a:off x="6732240" y="1569144"/>
            <a:ext cx="2304256" cy="3456384"/>
          </a:xfrm>
          <a:prstGeom prst="rect">
            <a:avLst/>
          </a:prstGeom>
          <a:solidFill>
            <a:srgbClr val="FFF77A"/>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r>
              <a:rPr lang="en-US" b="1" u="sng" dirty="0" smtClean="0">
                <a:solidFill>
                  <a:srgbClr val="000000"/>
                </a:solidFill>
              </a:rPr>
              <a:t>MATERIALS</a:t>
            </a:r>
            <a:r>
              <a:rPr lang="en-US" dirty="0" smtClean="0">
                <a:solidFill>
                  <a:srgbClr val="000000"/>
                </a:solidFill>
              </a:rPr>
              <a:t>:</a:t>
            </a:r>
          </a:p>
          <a:p>
            <a:pPr marL="457200" indent="-457200">
              <a:spcBef>
                <a:spcPts val="600"/>
              </a:spcBef>
              <a:spcAft>
                <a:spcPts val="600"/>
              </a:spcAft>
              <a:buFont typeface="+mj-lt"/>
              <a:buAutoNum type="arabicPeriod"/>
            </a:pPr>
            <a:r>
              <a:rPr lang="en-US" b="1" dirty="0" smtClean="0">
                <a:solidFill>
                  <a:srgbClr val="FF0000"/>
                </a:solidFill>
              </a:rPr>
              <a:t>Pen/Pencil</a:t>
            </a:r>
          </a:p>
          <a:p>
            <a:pPr marL="457200" indent="-457200">
              <a:spcBef>
                <a:spcPts val="600"/>
              </a:spcBef>
              <a:spcAft>
                <a:spcPts val="600"/>
              </a:spcAft>
              <a:buFont typeface="+mj-lt"/>
              <a:buAutoNum type="arabicPeriod"/>
            </a:pPr>
            <a:r>
              <a:rPr lang="en-US" b="1" dirty="0" smtClean="0">
                <a:solidFill>
                  <a:srgbClr val="660066"/>
                </a:solidFill>
              </a:rPr>
              <a:t>“Owen’s Letters”</a:t>
            </a:r>
          </a:p>
          <a:p>
            <a:pPr marL="457200" indent="-457200">
              <a:spcBef>
                <a:spcPts val="600"/>
              </a:spcBef>
              <a:spcAft>
                <a:spcPts val="600"/>
              </a:spcAft>
              <a:buFont typeface="+mj-lt"/>
              <a:buAutoNum type="arabicPeriod"/>
            </a:pPr>
            <a:r>
              <a:rPr lang="en-US" b="1" dirty="0" smtClean="0">
                <a:solidFill>
                  <a:srgbClr val="008000"/>
                </a:solidFill>
              </a:rPr>
              <a:t>Highlighter</a:t>
            </a:r>
          </a:p>
          <a:p>
            <a:pPr marL="457200" indent="-457200">
              <a:spcBef>
                <a:spcPts val="600"/>
              </a:spcBef>
              <a:spcAft>
                <a:spcPts val="600"/>
              </a:spcAft>
              <a:buFont typeface="+mj-lt"/>
              <a:buAutoNum type="arabicPeriod"/>
            </a:pPr>
            <a:r>
              <a:rPr lang="en-US" b="1" dirty="0" err="1" smtClean="0">
                <a:solidFill>
                  <a:srgbClr val="0000FF"/>
                </a:solidFill>
              </a:rPr>
              <a:t>iPad</a:t>
            </a:r>
            <a:r>
              <a:rPr lang="en-US" b="1" dirty="0">
                <a:solidFill>
                  <a:srgbClr val="0000FF"/>
                </a:solidFill>
              </a:rPr>
              <a:t> </a:t>
            </a:r>
            <a:r>
              <a:rPr lang="en-US" b="1" dirty="0" smtClean="0">
                <a:solidFill>
                  <a:srgbClr val="0000FF"/>
                </a:solidFill>
              </a:rPr>
              <a:t>or Paper</a:t>
            </a:r>
            <a:endParaRPr lang="en-US" b="1" dirty="0">
              <a:solidFill>
                <a:srgbClr val="0000FF"/>
              </a:solidFill>
            </a:endParaRPr>
          </a:p>
        </p:txBody>
      </p:sp>
      <p:sp>
        <p:nvSpPr>
          <p:cNvPr id="5" name="TextBox 4"/>
          <p:cNvSpPr txBox="1"/>
          <p:nvPr/>
        </p:nvSpPr>
        <p:spPr>
          <a:xfrm>
            <a:off x="539552" y="349786"/>
            <a:ext cx="7848872" cy="630942"/>
          </a:xfrm>
          <a:prstGeom prst="rect">
            <a:avLst/>
          </a:prstGeom>
          <a:solidFill>
            <a:schemeClr val="bg1">
              <a:lumMod val="85000"/>
            </a:schemeClr>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500" b="1" dirty="0" smtClean="0">
                <a:solidFill>
                  <a:srgbClr val="000000"/>
                </a:solidFill>
                <a:latin typeface="Chalkduster"/>
                <a:cs typeface="Chalkduster"/>
              </a:rPr>
              <a:t>SETTING UP</a:t>
            </a:r>
            <a:endParaRPr lang="en-US" sz="3500" b="1" dirty="0">
              <a:solidFill>
                <a:srgbClr val="000000"/>
              </a:solidFill>
              <a:latin typeface="Chalkduster"/>
              <a:cs typeface="Chalkduster"/>
            </a:endParaRPr>
          </a:p>
        </p:txBody>
      </p:sp>
    </p:spTree>
    <p:extLst>
      <p:ext uri="{BB962C8B-B14F-4D97-AF65-F5344CB8AC3E}">
        <p14:creationId xmlns:p14="http://schemas.microsoft.com/office/powerpoint/2010/main" val="42393065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576064"/>
          </a:xfr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t>FIGURATIVE LANGUAGE NOTES</a:t>
            </a:r>
            <a:endParaRPr lang="en-US" b="1" dirty="0"/>
          </a:p>
        </p:txBody>
      </p:sp>
      <p:pic>
        <p:nvPicPr>
          <p:cNvPr id="4" name="Picture 3"/>
          <p:cNvPicPr>
            <a:picLocks noChangeAspect="1"/>
          </p:cNvPicPr>
          <p:nvPr/>
        </p:nvPicPr>
        <p:blipFill rotWithShape="1">
          <a:blip r:embed="rId2"/>
          <a:srcRect b="48912"/>
          <a:stretch/>
        </p:blipFill>
        <p:spPr>
          <a:xfrm>
            <a:off x="35496" y="620688"/>
            <a:ext cx="8971015" cy="5805265"/>
          </a:xfrm>
          <a:prstGeom prst="rect">
            <a:avLst/>
          </a:prstGeom>
        </p:spPr>
      </p:pic>
      <p:sp>
        <p:nvSpPr>
          <p:cNvPr id="5" name="TextBox 4"/>
          <p:cNvSpPr txBox="1"/>
          <p:nvPr/>
        </p:nvSpPr>
        <p:spPr>
          <a:xfrm>
            <a:off x="1331641" y="1700808"/>
            <a:ext cx="1584176" cy="477054"/>
          </a:xfrm>
          <a:prstGeom prst="rect">
            <a:avLst/>
          </a:prstGeom>
          <a:noFill/>
        </p:spPr>
        <p:txBody>
          <a:bodyPr wrap="square" rtlCol="0">
            <a:spAutoFit/>
          </a:bodyPr>
          <a:lstStyle/>
          <a:p>
            <a:r>
              <a:rPr lang="en-US" sz="2500" b="1" dirty="0" smtClean="0">
                <a:latin typeface="Comic Sans MS"/>
                <a:cs typeface="Comic Sans MS"/>
              </a:rPr>
              <a:t>08/</a:t>
            </a:r>
            <a:r>
              <a:rPr lang="en-US" sz="2500" b="1" dirty="0" smtClean="0">
                <a:latin typeface="Comic Sans MS"/>
                <a:cs typeface="Comic Sans MS"/>
              </a:rPr>
              <a:t>21</a:t>
            </a:r>
            <a:endParaRPr lang="en-US" sz="2500" b="1" dirty="0">
              <a:latin typeface="Comic Sans MS"/>
              <a:cs typeface="Comic Sans MS"/>
            </a:endParaRPr>
          </a:p>
        </p:txBody>
      </p:sp>
      <p:sp>
        <p:nvSpPr>
          <p:cNvPr id="6" name="TextBox 5"/>
          <p:cNvSpPr txBox="1"/>
          <p:nvPr/>
        </p:nvSpPr>
        <p:spPr>
          <a:xfrm>
            <a:off x="7452321" y="1700808"/>
            <a:ext cx="1583160" cy="477054"/>
          </a:xfrm>
          <a:prstGeom prst="rect">
            <a:avLst/>
          </a:prstGeom>
          <a:noFill/>
        </p:spPr>
        <p:txBody>
          <a:bodyPr wrap="square" rtlCol="0">
            <a:spAutoFit/>
          </a:bodyPr>
          <a:lstStyle/>
          <a:p>
            <a:r>
              <a:rPr lang="en-US" sz="2500" b="1" dirty="0" smtClean="0">
                <a:latin typeface="Comic Sans MS"/>
                <a:cs typeface="Comic Sans MS"/>
              </a:rPr>
              <a:t>RL.10.4</a:t>
            </a:r>
            <a:endParaRPr lang="en-US" sz="2500" b="1" dirty="0">
              <a:latin typeface="Comic Sans MS"/>
              <a:cs typeface="Comic Sans MS"/>
            </a:endParaRPr>
          </a:p>
        </p:txBody>
      </p:sp>
      <p:sp>
        <p:nvSpPr>
          <p:cNvPr id="7" name="TextBox 6"/>
          <p:cNvSpPr txBox="1"/>
          <p:nvPr/>
        </p:nvSpPr>
        <p:spPr>
          <a:xfrm>
            <a:off x="2699793" y="1772816"/>
            <a:ext cx="4968552" cy="477054"/>
          </a:xfrm>
          <a:prstGeom prst="rect">
            <a:avLst/>
          </a:prstGeom>
          <a:noFill/>
        </p:spPr>
        <p:txBody>
          <a:bodyPr wrap="square" rtlCol="0">
            <a:spAutoFit/>
          </a:bodyPr>
          <a:lstStyle/>
          <a:p>
            <a:r>
              <a:rPr lang="en-US" sz="2500" b="1" i="1" dirty="0" smtClean="0">
                <a:latin typeface="Comic Sans MS"/>
                <a:cs typeface="Comic Sans MS"/>
              </a:rPr>
              <a:t>Figurative Language is…</a:t>
            </a:r>
            <a:endParaRPr lang="en-US" sz="2500" b="1" i="1" dirty="0">
              <a:latin typeface="Comic Sans MS"/>
              <a:cs typeface="Comic Sans MS"/>
            </a:endParaRPr>
          </a:p>
        </p:txBody>
      </p:sp>
      <p:sp>
        <p:nvSpPr>
          <p:cNvPr id="9" name="TextBox 8"/>
          <p:cNvSpPr txBox="1"/>
          <p:nvPr/>
        </p:nvSpPr>
        <p:spPr>
          <a:xfrm>
            <a:off x="2555777" y="2165955"/>
            <a:ext cx="5112568" cy="830997"/>
          </a:xfrm>
          <a:prstGeom prst="rect">
            <a:avLst/>
          </a:prstGeom>
          <a:noFill/>
        </p:spPr>
        <p:txBody>
          <a:bodyPr wrap="square" rtlCol="0">
            <a:spAutoFit/>
          </a:bodyPr>
          <a:lstStyle/>
          <a:p>
            <a:r>
              <a:rPr lang="en-US" dirty="0" smtClean="0">
                <a:latin typeface="Comic Sans MS"/>
                <a:cs typeface="Comic Sans MS"/>
              </a:rPr>
              <a:t>Describing something by comparing it to something else.</a:t>
            </a:r>
            <a:endParaRPr lang="en-US" dirty="0">
              <a:latin typeface="Comic Sans MS"/>
              <a:cs typeface="Comic Sans MS"/>
            </a:endParaRPr>
          </a:p>
        </p:txBody>
      </p:sp>
      <p:cxnSp>
        <p:nvCxnSpPr>
          <p:cNvPr id="11" name="Straight Connector 10"/>
          <p:cNvCxnSpPr/>
          <p:nvPr/>
        </p:nvCxnSpPr>
        <p:spPr>
          <a:xfrm>
            <a:off x="5220073" y="3068960"/>
            <a:ext cx="0" cy="237626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2555777" y="4725144"/>
            <a:ext cx="6192688" cy="0"/>
          </a:xfrm>
          <a:prstGeom prst="line">
            <a:avLst/>
          </a:prstGeom>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2483769" y="3081734"/>
            <a:ext cx="3096344" cy="923330"/>
          </a:xfrm>
          <a:prstGeom prst="rect">
            <a:avLst/>
          </a:prstGeom>
          <a:noFill/>
        </p:spPr>
        <p:txBody>
          <a:bodyPr wrap="square" rtlCol="0">
            <a:spAutoFit/>
          </a:bodyPr>
          <a:lstStyle/>
          <a:p>
            <a:r>
              <a:rPr lang="en-US" sz="1800" b="1" dirty="0" smtClean="0"/>
              <a:t>SIMILE</a:t>
            </a:r>
            <a:r>
              <a:rPr lang="en-US" sz="1800" dirty="0" smtClean="0"/>
              <a:t>:</a:t>
            </a:r>
          </a:p>
          <a:p>
            <a:r>
              <a:rPr lang="en-US" sz="1800" dirty="0" smtClean="0"/>
              <a:t>Comparison using “</a:t>
            </a:r>
            <a:r>
              <a:rPr lang="en-US" sz="1800" b="1" dirty="0" smtClean="0"/>
              <a:t>like</a:t>
            </a:r>
            <a:r>
              <a:rPr lang="en-US" sz="1800" dirty="0" smtClean="0"/>
              <a:t>” or </a:t>
            </a:r>
            <a:r>
              <a:rPr lang="en-US" sz="1800" b="1" dirty="0" smtClean="0"/>
              <a:t>“as”</a:t>
            </a:r>
            <a:endParaRPr lang="en-US" sz="1800" b="1" dirty="0"/>
          </a:p>
        </p:txBody>
      </p:sp>
      <p:sp>
        <p:nvSpPr>
          <p:cNvPr id="15" name="TextBox 14"/>
          <p:cNvSpPr txBox="1"/>
          <p:nvPr/>
        </p:nvSpPr>
        <p:spPr>
          <a:xfrm>
            <a:off x="5292081" y="3140968"/>
            <a:ext cx="3384376" cy="646331"/>
          </a:xfrm>
          <a:prstGeom prst="rect">
            <a:avLst/>
          </a:prstGeom>
          <a:noFill/>
        </p:spPr>
        <p:txBody>
          <a:bodyPr wrap="square" rtlCol="0">
            <a:spAutoFit/>
          </a:bodyPr>
          <a:lstStyle/>
          <a:p>
            <a:r>
              <a:rPr lang="en-US" sz="1800" b="1" dirty="0" smtClean="0"/>
              <a:t>METAPHOR:</a:t>
            </a:r>
          </a:p>
          <a:p>
            <a:r>
              <a:rPr lang="en-US" sz="1800" dirty="0" smtClean="0"/>
              <a:t>Comparison </a:t>
            </a:r>
            <a:r>
              <a:rPr lang="en-US" sz="1800" b="1" u="sng" dirty="0" smtClean="0"/>
              <a:t>NOT</a:t>
            </a:r>
            <a:r>
              <a:rPr lang="en-US" sz="1800" dirty="0" smtClean="0"/>
              <a:t> using “</a:t>
            </a:r>
            <a:r>
              <a:rPr lang="en-US" sz="1800" b="1" dirty="0" smtClean="0"/>
              <a:t>like</a:t>
            </a:r>
            <a:r>
              <a:rPr lang="en-US" sz="1800" dirty="0" smtClean="0"/>
              <a:t>”</a:t>
            </a:r>
            <a:endParaRPr lang="en-US" sz="1800" dirty="0"/>
          </a:p>
        </p:txBody>
      </p:sp>
      <p:sp>
        <p:nvSpPr>
          <p:cNvPr id="19" name="TextBox 18"/>
          <p:cNvSpPr txBox="1"/>
          <p:nvPr/>
        </p:nvSpPr>
        <p:spPr>
          <a:xfrm>
            <a:off x="2339753" y="4725144"/>
            <a:ext cx="3168352" cy="646331"/>
          </a:xfrm>
          <a:prstGeom prst="rect">
            <a:avLst/>
          </a:prstGeom>
          <a:noFill/>
        </p:spPr>
        <p:txBody>
          <a:bodyPr wrap="square" rtlCol="0">
            <a:spAutoFit/>
          </a:bodyPr>
          <a:lstStyle/>
          <a:p>
            <a:r>
              <a:rPr lang="en-US" sz="1800" b="1" dirty="0" smtClean="0"/>
              <a:t>HYPERBOLE</a:t>
            </a:r>
            <a:r>
              <a:rPr lang="en-US" sz="1800" dirty="0" smtClean="0"/>
              <a:t>:</a:t>
            </a:r>
          </a:p>
          <a:p>
            <a:r>
              <a:rPr lang="en-US" sz="1800" dirty="0" smtClean="0"/>
              <a:t>Comparison that </a:t>
            </a:r>
            <a:r>
              <a:rPr lang="en-US" sz="1800" b="1" dirty="0" smtClean="0"/>
              <a:t>exaggerates</a:t>
            </a:r>
            <a:endParaRPr lang="en-US" sz="1800" b="1" dirty="0"/>
          </a:p>
        </p:txBody>
      </p:sp>
      <p:sp>
        <p:nvSpPr>
          <p:cNvPr id="20" name="TextBox 19"/>
          <p:cNvSpPr txBox="1"/>
          <p:nvPr/>
        </p:nvSpPr>
        <p:spPr>
          <a:xfrm>
            <a:off x="5220073" y="4725144"/>
            <a:ext cx="3851920" cy="646331"/>
          </a:xfrm>
          <a:prstGeom prst="rect">
            <a:avLst/>
          </a:prstGeom>
          <a:noFill/>
        </p:spPr>
        <p:txBody>
          <a:bodyPr wrap="square" rtlCol="0">
            <a:spAutoFit/>
          </a:bodyPr>
          <a:lstStyle/>
          <a:p>
            <a:r>
              <a:rPr lang="en-US" sz="1800" b="1" dirty="0" smtClean="0"/>
              <a:t>PERSONIFICATION</a:t>
            </a:r>
            <a:r>
              <a:rPr lang="en-US" sz="1800" dirty="0" smtClean="0"/>
              <a:t>: </a:t>
            </a:r>
          </a:p>
          <a:p>
            <a:r>
              <a:rPr lang="en-US" sz="1800" dirty="0" smtClean="0"/>
              <a:t>Giving an object </a:t>
            </a:r>
            <a:r>
              <a:rPr lang="en-US" sz="1800" b="1" dirty="0" smtClean="0"/>
              <a:t>human</a:t>
            </a:r>
            <a:r>
              <a:rPr lang="en-US" sz="1800" dirty="0" smtClean="0"/>
              <a:t> </a:t>
            </a:r>
            <a:r>
              <a:rPr lang="en-US" sz="1800" b="1" dirty="0" smtClean="0"/>
              <a:t>characteristics</a:t>
            </a:r>
            <a:endParaRPr lang="en-US" sz="1800" b="1" dirty="0"/>
          </a:p>
        </p:txBody>
      </p:sp>
      <p:cxnSp>
        <p:nvCxnSpPr>
          <p:cNvPr id="16" name="Straight Connector 15"/>
          <p:cNvCxnSpPr/>
          <p:nvPr/>
        </p:nvCxnSpPr>
        <p:spPr>
          <a:xfrm>
            <a:off x="2483769" y="6093296"/>
            <a:ext cx="6192688" cy="0"/>
          </a:xfrm>
          <a:prstGeom prst="line">
            <a:avLst/>
          </a:prstGeom>
          <a:ln w="38100" cmpd="sng">
            <a:solidFill>
              <a:srgbClr val="FF0000"/>
            </a:solidFill>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2483768" y="5589240"/>
            <a:ext cx="4968552" cy="477054"/>
          </a:xfrm>
          <a:prstGeom prst="rect">
            <a:avLst/>
          </a:prstGeom>
          <a:noFill/>
        </p:spPr>
        <p:txBody>
          <a:bodyPr wrap="square" rtlCol="0">
            <a:spAutoFit/>
          </a:bodyPr>
          <a:lstStyle/>
          <a:p>
            <a:r>
              <a:rPr lang="en-US" sz="2500" b="1" i="1" dirty="0" smtClean="0">
                <a:solidFill>
                  <a:srgbClr val="FF0000"/>
                </a:solidFill>
                <a:latin typeface="Comic Sans MS"/>
                <a:cs typeface="Comic Sans MS"/>
              </a:rPr>
              <a:t>TONE &amp; MOOD</a:t>
            </a:r>
            <a:endParaRPr lang="en-US" sz="2500" b="1" i="1" dirty="0">
              <a:solidFill>
                <a:srgbClr val="FF0000"/>
              </a:solidFill>
              <a:latin typeface="Comic Sans MS"/>
              <a:cs typeface="Comic Sans MS"/>
            </a:endParaRPr>
          </a:p>
        </p:txBody>
      </p:sp>
      <p:sp>
        <p:nvSpPr>
          <p:cNvPr id="22" name="TextBox 21"/>
          <p:cNvSpPr txBox="1"/>
          <p:nvPr/>
        </p:nvSpPr>
        <p:spPr>
          <a:xfrm>
            <a:off x="1331640" y="5589240"/>
            <a:ext cx="1584176" cy="477054"/>
          </a:xfrm>
          <a:prstGeom prst="rect">
            <a:avLst/>
          </a:prstGeom>
          <a:noFill/>
        </p:spPr>
        <p:txBody>
          <a:bodyPr wrap="square" rtlCol="0">
            <a:spAutoFit/>
          </a:bodyPr>
          <a:lstStyle/>
          <a:p>
            <a:r>
              <a:rPr lang="en-US" sz="2500" b="1" dirty="0" smtClean="0">
                <a:solidFill>
                  <a:srgbClr val="FF0000"/>
                </a:solidFill>
                <a:latin typeface="Comic Sans MS"/>
                <a:cs typeface="Comic Sans MS"/>
              </a:rPr>
              <a:t>08/</a:t>
            </a:r>
            <a:r>
              <a:rPr lang="en-US" sz="2500" b="1" dirty="0" smtClean="0">
                <a:solidFill>
                  <a:srgbClr val="FF0000"/>
                </a:solidFill>
                <a:latin typeface="Comic Sans MS"/>
                <a:cs typeface="Comic Sans MS"/>
              </a:rPr>
              <a:t>25</a:t>
            </a:r>
            <a:endParaRPr lang="en-US" sz="2500" b="1" dirty="0">
              <a:solidFill>
                <a:srgbClr val="FF0000"/>
              </a:solidFill>
              <a:latin typeface="Comic Sans MS"/>
              <a:cs typeface="Comic Sans MS"/>
            </a:endParaRPr>
          </a:p>
        </p:txBody>
      </p:sp>
    </p:spTree>
    <p:extLst>
      <p:ext uri="{BB962C8B-B14F-4D97-AF65-F5344CB8AC3E}">
        <p14:creationId xmlns:p14="http://schemas.microsoft.com/office/powerpoint/2010/main" val="25866533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644" b="48911"/>
          <a:stretch/>
        </p:blipFill>
        <p:spPr>
          <a:xfrm>
            <a:off x="65481" y="2054441"/>
            <a:ext cx="8971015" cy="4254879"/>
          </a:xfrm>
          <a:prstGeom prst="rect">
            <a:avLst/>
          </a:prstGeom>
        </p:spPr>
      </p:pic>
      <p:pic>
        <p:nvPicPr>
          <p:cNvPr id="5" name="Picture 4"/>
          <p:cNvPicPr>
            <a:picLocks noChangeAspect="1"/>
          </p:cNvPicPr>
          <p:nvPr/>
        </p:nvPicPr>
        <p:blipFill rotWithShape="1">
          <a:blip r:embed="rId2"/>
          <a:srcRect t="13644" b="48911"/>
          <a:stretch/>
        </p:blipFill>
        <p:spPr>
          <a:xfrm>
            <a:off x="65481" y="764704"/>
            <a:ext cx="8971015" cy="4254879"/>
          </a:xfrm>
          <a:prstGeom prst="rect">
            <a:avLst/>
          </a:prstGeom>
        </p:spPr>
      </p:pic>
      <p:sp>
        <p:nvSpPr>
          <p:cNvPr id="6" name="TextBox 5"/>
          <p:cNvSpPr txBox="1"/>
          <p:nvPr/>
        </p:nvSpPr>
        <p:spPr>
          <a:xfrm>
            <a:off x="1331640" y="1268760"/>
            <a:ext cx="1584176" cy="477054"/>
          </a:xfrm>
          <a:prstGeom prst="rect">
            <a:avLst/>
          </a:prstGeom>
          <a:noFill/>
        </p:spPr>
        <p:txBody>
          <a:bodyPr wrap="square" rtlCol="0">
            <a:spAutoFit/>
          </a:bodyPr>
          <a:lstStyle/>
          <a:p>
            <a:r>
              <a:rPr lang="en-US" sz="2500" b="1" dirty="0" smtClean="0">
                <a:solidFill>
                  <a:srgbClr val="FF0000"/>
                </a:solidFill>
                <a:latin typeface="Comic Sans MS"/>
                <a:cs typeface="Comic Sans MS"/>
              </a:rPr>
              <a:t>08/</a:t>
            </a:r>
            <a:r>
              <a:rPr lang="en-US" sz="2500" b="1" dirty="0" smtClean="0">
                <a:solidFill>
                  <a:srgbClr val="FF0000"/>
                </a:solidFill>
                <a:latin typeface="Comic Sans MS"/>
                <a:cs typeface="Comic Sans MS"/>
              </a:rPr>
              <a:t>25</a:t>
            </a:r>
            <a:endParaRPr lang="en-US" sz="2500" b="1" dirty="0">
              <a:solidFill>
                <a:srgbClr val="FF0000"/>
              </a:solidFill>
              <a:latin typeface="Comic Sans MS"/>
              <a:cs typeface="Comic Sans MS"/>
            </a:endParaRPr>
          </a:p>
        </p:txBody>
      </p:sp>
      <p:cxnSp>
        <p:nvCxnSpPr>
          <p:cNvPr id="7" name="Straight Connector 6"/>
          <p:cNvCxnSpPr/>
          <p:nvPr/>
        </p:nvCxnSpPr>
        <p:spPr>
          <a:xfrm>
            <a:off x="2483768" y="1772816"/>
            <a:ext cx="6192688" cy="0"/>
          </a:xfrm>
          <a:prstGeom prst="line">
            <a:avLst/>
          </a:prstGeom>
          <a:ln w="38100" cmpd="sng">
            <a:solidFill>
              <a:srgbClr val="FF0000"/>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555776" y="1295762"/>
            <a:ext cx="4968552" cy="477054"/>
          </a:xfrm>
          <a:prstGeom prst="rect">
            <a:avLst/>
          </a:prstGeom>
          <a:noFill/>
        </p:spPr>
        <p:txBody>
          <a:bodyPr wrap="square" rtlCol="0">
            <a:spAutoFit/>
          </a:bodyPr>
          <a:lstStyle/>
          <a:p>
            <a:r>
              <a:rPr lang="en-US" sz="2500" b="1" i="1" dirty="0" smtClean="0">
                <a:solidFill>
                  <a:srgbClr val="FF0000"/>
                </a:solidFill>
                <a:latin typeface="Comic Sans MS"/>
                <a:cs typeface="Comic Sans MS"/>
              </a:rPr>
              <a:t>TONE &amp; MOOD</a:t>
            </a:r>
            <a:endParaRPr lang="en-US" sz="2500" b="1" i="1" dirty="0">
              <a:solidFill>
                <a:srgbClr val="FF0000"/>
              </a:solidFill>
              <a:latin typeface="Comic Sans MS"/>
              <a:cs typeface="Comic Sans MS"/>
            </a:endParaRPr>
          </a:p>
        </p:txBody>
      </p:sp>
      <p:sp>
        <p:nvSpPr>
          <p:cNvPr id="10" name="TextBox 9"/>
          <p:cNvSpPr txBox="1"/>
          <p:nvPr/>
        </p:nvSpPr>
        <p:spPr>
          <a:xfrm>
            <a:off x="2555776" y="1916832"/>
            <a:ext cx="5400600" cy="1569660"/>
          </a:xfrm>
          <a:prstGeom prst="rect">
            <a:avLst/>
          </a:prstGeom>
          <a:noFill/>
        </p:spPr>
        <p:txBody>
          <a:bodyPr wrap="square" rtlCol="0">
            <a:spAutoFit/>
          </a:bodyPr>
          <a:lstStyle/>
          <a:p>
            <a:r>
              <a:rPr lang="en-US" b="1" u="sng" dirty="0" smtClean="0">
                <a:solidFill>
                  <a:srgbClr val="800000"/>
                </a:solidFill>
                <a:latin typeface="Comic Sans MS"/>
                <a:cs typeface="Comic Sans MS"/>
              </a:rPr>
              <a:t>Guiding Question</a:t>
            </a:r>
            <a:r>
              <a:rPr lang="en-US" b="1" dirty="0" smtClean="0">
                <a:solidFill>
                  <a:srgbClr val="800000"/>
                </a:solidFill>
                <a:latin typeface="Comic Sans MS"/>
                <a:cs typeface="Comic Sans MS"/>
              </a:rPr>
              <a:t>: </a:t>
            </a:r>
            <a:r>
              <a:rPr lang="en-US" dirty="0" smtClean="0">
                <a:solidFill>
                  <a:srgbClr val="800000"/>
                </a:solidFill>
                <a:latin typeface="Comic Sans MS"/>
                <a:cs typeface="Comic Sans MS"/>
              </a:rPr>
              <a:t>How does Wilfred Owen use </a:t>
            </a:r>
            <a:r>
              <a:rPr lang="en-US" b="1" i="1" dirty="0" smtClean="0">
                <a:solidFill>
                  <a:srgbClr val="800000"/>
                </a:solidFill>
                <a:latin typeface="Comic Sans MS"/>
                <a:cs typeface="Comic Sans MS"/>
              </a:rPr>
              <a:t>word choice</a:t>
            </a:r>
            <a:r>
              <a:rPr lang="en-US" dirty="0" smtClean="0">
                <a:solidFill>
                  <a:srgbClr val="800000"/>
                </a:solidFill>
                <a:latin typeface="Comic Sans MS"/>
                <a:cs typeface="Comic Sans MS"/>
              </a:rPr>
              <a:t>, </a:t>
            </a:r>
            <a:r>
              <a:rPr lang="en-US" b="1" i="1" dirty="0" smtClean="0">
                <a:solidFill>
                  <a:srgbClr val="800000"/>
                </a:solidFill>
                <a:latin typeface="Comic Sans MS"/>
                <a:cs typeface="Comic Sans MS"/>
              </a:rPr>
              <a:t>tone</a:t>
            </a:r>
            <a:r>
              <a:rPr lang="en-US" dirty="0" smtClean="0">
                <a:solidFill>
                  <a:srgbClr val="800000"/>
                </a:solidFill>
                <a:latin typeface="Comic Sans MS"/>
                <a:cs typeface="Comic Sans MS"/>
              </a:rPr>
              <a:t>, and </a:t>
            </a:r>
            <a:r>
              <a:rPr lang="en-US" b="1" i="1" dirty="0" smtClean="0">
                <a:solidFill>
                  <a:srgbClr val="800000"/>
                </a:solidFill>
                <a:latin typeface="Comic Sans MS"/>
                <a:cs typeface="Comic Sans MS"/>
              </a:rPr>
              <a:t>mood</a:t>
            </a:r>
            <a:r>
              <a:rPr lang="en-US" dirty="0" smtClean="0">
                <a:solidFill>
                  <a:srgbClr val="800000"/>
                </a:solidFill>
                <a:latin typeface="Comic Sans MS"/>
                <a:cs typeface="Comic Sans MS"/>
              </a:rPr>
              <a:t> to express his opinion of government and/or war?</a:t>
            </a:r>
            <a:endParaRPr lang="en-US" dirty="0"/>
          </a:p>
        </p:txBody>
      </p:sp>
      <p:sp>
        <p:nvSpPr>
          <p:cNvPr id="11" name="TextBox 10"/>
          <p:cNvSpPr txBox="1"/>
          <p:nvPr/>
        </p:nvSpPr>
        <p:spPr>
          <a:xfrm>
            <a:off x="7452321" y="1295762"/>
            <a:ext cx="1583160" cy="477054"/>
          </a:xfrm>
          <a:prstGeom prst="rect">
            <a:avLst/>
          </a:prstGeom>
          <a:noFill/>
        </p:spPr>
        <p:txBody>
          <a:bodyPr wrap="square" rtlCol="0">
            <a:spAutoFit/>
          </a:bodyPr>
          <a:lstStyle/>
          <a:p>
            <a:r>
              <a:rPr lang="en-US" sz="2500" b="1" dirty="0" smtClean="0">
                <a:solidFill>
                  <a:srgbClr val="FF0000"/>
                </a:solidFill>
                <a:latin typeface="Comic Sans MS"/>
                <a:cs typeface="Comic Sans MS"/>
              </a:rPr>
              <a:t>RL.10.4</a:t>
            </a:r>
            <a:endParaRPr lang="en-US" sz="2500" b="1" dirty="0">
              <a:solidFill>
                <a:srgbClr val="FF0000"/>
              </a:solidFill>
              <a:latin typeface="Comic Sans MS"/>
              <a:cs typeface="Comic Sans MS"/>
            </a:endParaRPr>
          </a:p>
        </p:txBody>
      </p:sp>
      <p:sp>
        <p:nvSpPr>
          <p:cNvPr id="12" name="Content Placeholder 3"/>
          <p:cNvSpPr>
            <a:spLocks noGrp="1"/>
          </p:cNvSpPr>
          <p:nvPr>
            <p:ph idx="1"/>
          </p:nvPr>
        </p:nvSpPr>
        <p:spPr>
          <a:xfrm>
            <a:off x="2483768" y="3789040"/>
            <a:ext cx="5554960" cy="2376264"/>
          </a:xfrm>
        </p:spPr>
        <p:txBody>
          <a:bodyPr>
            <a:normAutofit/>
          </a:bodyPr>
          <a:lstStyle/>
          <a:p>
            <a:pPr marL="0" indent="0">
              <a:buNone/>
            </a:pPr>
            <a:r>
              <a:rPr lang="en-US" sz="2500" b="1" u="sng" dirty="0" smtClean="0">
                <a:solidFill>
                  <a:srgbClr val="000090"/>
                </a:solidFill>
              </a:rPr>
              <a:t>Tone:</a:t>
            </a:r>
            <a:r>
              <a:rPr lang="en-US" sz="2500" b="1" dirty="0" smtClean="0">
                <a:solidFill>
                  <a:srgbClr val="000090"/>
                </a:solidFill>
              </a:rPr>
              <a:t> </a:t>
            </a:r>
            <a:r>
              <a:rPr lang="en-US" sz="2500" dirty="0" smtClean="0">
                <a:solidFill>
                  <a:srgbClr val="000090"/>
                </a:solidFill>
              </a:rPr>
              <a:t>The attitude of the NARRATOR/AUTHOR towards the subject</a:t>
            </a:r>
          </a:p>
          <a:p>
            <a:endParaRPr lang="en-US" sz="2500" dirty="0">
              <a:solidFill>
                <a:srgbClr val="000090"/>
              </a:solidFill>
            </a:endParaRPr>
          </a:p>
          <a:p>
            <a:pPr marL="0" indent="0">
              <a:buNone/>
            </a:pPr>
            <a:r>
              <a:rPr lang="en-US" sz="2500" b="1" u="sng" dirty="0" smtClean="0">
                <a:solidFill>
                  <a:srgbClr val="000090"/>
                </a:solidFill>
              </a:rPr>
              <a:t>Mood:</a:t>
            </a:r>
            <a:r>
              <a:rPr lang="en-US" sz="2500" b="1" dirty="0" smtClean="0">
                <a:solidFill>
                  <a:srgbClr val="000090"/>
                </a:solidFill>
              </a:rPr>
              <a:t> </a:t>
            </a:r>
            <a:r>
              <a:rPr lang="en-US" sz="2500" dirty="0" smtClean="0">
                <a:solidFill>
                  <a:srgbClr val="000090"/>
                </a:solidFill>
              </a:rPr>
              <a:t>The </a:t>
            </a:r>
            <a:r>
              <a:rPr lang="en-US" sz="2500" dirty="0">
                <a:solidFill>
                  <a:srgbClr val="000090"/>
                </a:solidFill>
              </a:rPr>
              <a:t>general feeling created  (for the READER) by </a:t>
            </a:r>
            <a:r>
              <a:rPr lang="en-US" sz="2500" dirty="0" smtClean="0">
                <a:solidFill>
                  <a:srgbClr val="000090"/>
                </a:solidFill>
              </a:rPr>
              <a:t>the text</a:t>
            </a:r>
            <a:endParaRPr lang="en-US" sz="2500" dirty="0">
              <a:solidFill>
                <a:srgbClr val="000090"/>
              </a:solidFill>
            </a:endParaRPr>
          </a:p>
        </p:txBody>
      </p:sp>
    </p:spTree>
    <p:extLst>
      <p:ext uri="{BB962C8B-B14F-4D97-AF65-F5344CB8AC3E}">
        <p14:creationId xmlns:p14="http://schemas.microsoft.com/office/powerpoint/2010/main" val="1796423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Chalkduster"/>
                <a:cs typeface="Chalkduster"/>
              </a:rPr>
              <a:t>ANALYSIS ACTIVITY </a:t>
            </a:r>
            <a:br>
              <a:rPr lang="en-US" b="1" dirty="0" smtClean="0">
                <a:solidFill>
                  <a:srgbClr val="FFFF00"/>
                </a:solidFill>
                <a:latin typeface="Chalkduster"/>
                <a:cs typeface="Chalkduster"/>
              </a:rPr>
            </a:br>
            <a:r>
              <a:rPr lang="en-US" b="1" dirty="0" smtClean="0">
                <a:solidFill>
                  <a:srgbClr val="FFFF00"/>
                </a:solidFill>
                <a:latin typeface="Chalkduster"/>
                <a:cs typeface="Chalkduster"/>
              </a:rPr>
              <a:t>Step 1</a:t>
            </a:r>
            <a:r>
              <a:rPr lang="en-US" b="1" dirty="0" smtClean="0">
                <a:solidFill>
                  <a:srgbClr val="FFFF00"/>
                </a:solidFill>
                <a:latin typeface="Chalkduster"/>
                <a:cs typeface="Chalkduster"/>
              </a:rPr>
              <a:t>: Reading Questions</a:t>
            </a:r>
            <a:endParaRPr lang="en-US" b="1" dirty="0">
              <a:solidFill>
                <a:srgbClr val="FFFF00"/>
              </a:solidFill>
              <a:latin typeface="Chalkduster"/>
              <a:cs typeface="Chalkduster"/>
            </a:endParaRPr>
          </a:p>
        </p:txBody>
      </p:sp>
      <p:sp>
        <p:nvSpPr>
          <p:cNvPr id="4" name="Content Placeholder 3"/>
          <p:cNvSpPr>
            <a:spLocks noGrp="1"/>
          </p:cNvSpPr>
          <p:nvPr>
            <p:ph idx="1"/>
          </p:nvPr>
        </p:nvSpPr>
        <p:spPr>
          <a:xfrm>
            <a:off x="4572000" y="1412776"/>
            <a:ext cx="4114800" cy="5328592"/>
          </a:xfrm>
          <a:solidFill>
            <a:schemeClr val="bg1">
              <a:lumMod val="85000"/>
            </a:schemeClr>
          </a:solidFill>
          <a:ln w="38100" cmpd="sng"/>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r>
              <a:rPr lang="en-US" b="1" u="sng" dirty="0" smtClean="0">
                <a:latin typeface="Gill Sans "/>
                <a:cs typeface="Gill Sans "/>
              </a:rPr>
              <a:t>Directions</a:t>
            </a:r>
            <a:r>
              <a:rPr lang="en-US" b="1" dirty="0" smtClean="0">
                <a:latin typeface="Gill Sans "/>
                <a:cs typeface="Gill Sans "/>
              </a:rPr>
              <a:t>:</a:t>
            </a:r>
          </a:p>
          <a:p>
            <a:pPr marL="0" indent="0">
              <a:buNone/>
            </a:pPr>
            <a:r>
              <a:rPr lang="en-US" dirty="0" smtClean="0">
                <a:latin typeface="Gill Sans "/>
                <a:cs typeface="Gill Sans "/>
              </a:rPr>
              <a:t>To help you with your CEL later…</a:t>
            </a:r>
          </a:p>
          <a:p>
            <a:endParaRPr lang="en-US" dirty="0" smtClean="0">
              <a:latin typeface="Gill Sans "/>
              <a:cs typeface="Gill Sans "/>
            </a:endParaRPr>
          </a:p>
          <a:p>
            <a:r>
              <a:rPr lang="en-US" dirty="0" smtClean="0">
                <a:latin typeface="Gill Sans "/>
                <a:cs typeface="Gill Sans "/>
              </a:rPr>
              <a:t>Work with your </a:t>
            </a:r>
            <a:r>
              <a:rPr lang="en-US" i="1" u="sng" dirty="0" smtClean="0">
                <a:latin typeface="Gill Sans "/>
                <a:cs typeface="Gill Sans "/>
              </a:rPr>
              <a:t>elbow partne</a:t>
            </a:r>
            <a:r>
              <a:rPr lang="en-US" i="1" dirty="0" smtClean="0">
                <a:latin typeface="Gill Sans "/>
                <a:cs typeface="Gill Sans "/>
              </a:rPr>
              <a:t>r </a:t>
            </a:r>
            <a:r>
              <a:rPr lang="en-US" dirty="0" smtClean="0">
                <a:latin typeface="Gill Sans "/>
                <a:cs typeface="Gill Sans "/>
              </a:rPr>
              <a:t>to answer the </a:t>
            </a:r>
            <a:r>
              <a:rPr lang="en-US" b="1" dirty="0" smtClean="0">
                <a:solidFill>
                  <a:srgbClr val="FF6600"/>
                </a:solidFill>
                <a:latin typeface="Gill Sans "/>
                <a:cs typeface="Gill Sans "/>
              </a:rPr>
              <a:t>comprehension questions.</a:t>
            </a:r>
            <a:endParaRPr lang="en-US" b="1" dirty="0" smtClean="0">
              <a:solidFill>
                <a:srgbClr val="FF6600"/>
              </a:solidFill>
              <a:latin typeface="Gill Sans "/>
              <a:cs typeface="Gill Sans "/>
            </a:endParaRPr>
          </a:p>
        </p:txBody>
      </p:sp>
      <p:pic>
        <p:nvPicPr>
          <p:cNvPr id="5" name="Picture 4" descr="Screen Shot 2014-08-24 at 10.59.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04" y="1412776"/>
            <a:ext cx="3865464" cy="5301208"/>
          </a:xfrm>
          <a:prstGeom prst="rect">
            <a:avLst/>
          </a:prstGeom>
          <a:ln w="38100" cmpd="sng">
            <a:solidFill>
              <a:schemeClr val="accent6">
                <a:lumMod val="75000"/>
              </a:schemeClr>
            </a:solidFill>
          </a:ln>
        </p:spPr>
      </p:pic>
    </p:spTree>
    <p:extLst>
      <p:ext uri="{BB962C8B-B14F-4D97-AF65-F5344CB8AC3E}">
        <p14:creationId xmlns:p14="http://schemas.microsoft.com/office/powerpoint/2010/main" val="1030648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982-chalkbo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2982-chalkboard.potx</Template>
  <TotalTime>0</TotalTime>
  <Words>1206</Words>
  <Application>Microsoft Macintosh PowerPoint</Application>
  <PresentationFormat>On-screen Show (4:3)</PresentationFormat>
  <Paragraphs>171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2982-chalkboard</vt:lpstr>
      <vt:lpstr>DO NOW</vt:lpstr>
      <vt:lpstr>AGENDA</vt:lpstr>
      <vt:lpstr>ANNOUNCEMENTS</vt:lpstr>
      <vt:lpstr>HOMEWORK</vt:lpstr>
      <vt:lpstr>REVIEW</vt:lpstr>
      <vt:lpstr>UPDATE: UNIT 1 TABLE OF CONTENTS!</vt:lpstr>
      <vt:lpstr>FIGURATIVE LANGUAGE NOTES</vt:lpstr>
      <vt:lpstr>PowerPoint Presentation</vt:lpstr>
      <vt:lpstr>ANALYSIS ACTIVITY  Step 1: Reading Questions</vt:lpstr>
      <vt:lpstr>ANALYSIS ACTIVITY  Step 2: Tone &amp; Mood</vt:lpstr>
      <vt:lpstr>ANALYSIS ACTIVITY  Step 2: Tone &amp; Mood Example</vt:lpstr>
      <vt:lpstr>PowerPoint Presentation</vt:lpstr>
      <vt:lpstr>EXAMPLE CEL PARAGRAPH</vt:lpstr>
      <vt:lpstr>PowerPoint Presentation</vt:lpstr>
      <vt:lpstr>5 MINUTE BREAK</vt:lpstr>
      <vt:lpstr>PROJECT PROMPT:</vt:lpstr>
      <vt:lpstr>ACTIVITY DIRECTIONS</vt:lpstr>
      <vt:lpstr>CLASS EXAMPLE</vt:lpstr>
      <vt:lpstr>PN WRITING APPLICATION</vt:lpstr>
      <vt:lpstr>EXIT TICKET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2014-02-21T02:04:43Z</dcterms:created>
  <dcterms:modified xsi:type="dcterms:W3CDTF">2014-08-25T16:46:04Z</dcterms:modified>
</cp:coreProperties>
</file>