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287" r:id="rId3"/>
    <p:sldId id="289" r:id="rId4"/>
    <p:sldId id="288" r:id="rId5"/>
    <p:sldId id="290" r:id="rId6"/>
    <p:sldId id="291" r:id="rId7"/>
    <p:sldId id="293" r:id="rId8"/>
    <p:sldId id="292" r:id="rId9"/>
    <p:sldId id="297" r:id="rId10"/>
    <p:sldId id="294" r:id="rId11"/>
    <p:sldId id="300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88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F517-1BF4-6644-A293-64E8A5164989}" type="datetimeFigureOut">
              <a:rPr lang="en-US" smtClean="0"/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9977-D954-604B-8566-3FD44C73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663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9940" y="6608110"/>
            <a:ext cx="752469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Paragraphs at the door</a:t>
            </a:r>
          </a:p>
          <a:p>
            <a:r>
              <a:rPr lang="en-US" dirty="0" smtClean="0"/>
              <a:t>Print Figurative Language Activity</a:t>
            </a:r>
          </a:p>
          <a:p>
            <a:r>
              <a:rPr lang="en-US" dirty="0" smtClean="0"/>
              <a:t>Adjust the HW</a:t>
            </a:r>
          </a:p>
        </p:txBody>
      </p:sp>
    </p:spTree>
    <p:extLst>
      <p:ext uri="{BB962C8B-B14F-4D97-AF65-F5344CB8AC3E}">
        <p14:creationId xmlns:p14="http://schemas.microsoft.com/office/powerpoint/2010/main" val="1599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13663"/>
            <a:ext cx="2314600" cy="3519393"/>
          </a:xfrm>
          <a:solidFill>
            <a:srgbClr val="DBEEF4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Chalkduster"/>
                <a:cs typeface="Chalkduster"/>
              </a:rPr>
              <a:t>FIGURATIVE LANGUAGE ACTIVITY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EXAMPLE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4-08-19 at 8.0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13"/>
            <a:ext cx="5678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3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192" y="413663"/>
            <a:ext cx="2314600" cy="3519393"/>
          </a:xfrm>
          <a:solidFill>
            <a:srgbClr val="DBEEF4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Chalkduster"/>
                <a:cs typeface="Chalkduster"/>
              </a:rPr>
              <a:t>FIGURATIVE LANGUAGE ACTIVITY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100" b="1" dirty="0" smtClean="0">
                <a:solidFill>
                  <a:schemeClr val="tx1"/>
                </a:solidFill>
              </a:rPr>
              <a:t>INDIVIDUAL</a:t>
            </a:r>
            <a:endParaRPr lang="en-US" sz="21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4-08-19 at 8.1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651405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Snip and Round Single Corner Rectangle 6"/>
          <p:cNvSpPr/>
          <p:nvPr/>
        </p:nvSpPr>
        <p:spPr>
          <a:xfrm>
            <a:off x="395536" y="4077072"/>
            <a:ext cx="2376264" cy="2448272"/>
          </a:xfrm>
          <a:prstGeom prst="snip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DIRECTIONS: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000000"/>
                </a:solidFill>
              </a:rPr>
              <a:t>CLOSE-READ </a:t>
            </a:r>
            <a:r>
              <a:rPr lang="en-US" sz="1800" dirty="0" smtClean="0">
                <a:solidFill>
                  <a:srgbClr val="000000"/>
                </a:solidFill>
              </a:rPr>
              <a:t>THE POEM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000000"/>
                </a:solidFill>
              </a:rPr>
              <a:t>ANSWER</a:t>
            </a:r>
            <a:r>
              <a:rPr lang="en-US" sz="1800" dirty="0" smtClean="0">
                <a:solidFill>
                  <a:srgbClr val="000000"/>
                </a:solidFill>
              </a:rPr>
              <a:t> QUESTIONS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0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91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On a piece of </a:t>
            </a:r>
            <a:r>
              <a:rPr lang="en-US" b="1" u="sng" dirty="0" smtClean="0">
                <a:solidFill>
                  <a:schemeClr val="tx1"/>
                </a:solidFill>
              </a:rPr>
              <a:t>scratch paper</a:t>
            </a:r>
            <a:r>
              <a:rPr lang="en-US" b="1" dirty="0" smtClean="0">
                <a:solidFill>
                  <a:schemeClr val="tx1"/>
                </a:solidFill>
              </a:rPr>
              <a:t>...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Improve</a:t>
            </a:r>
            <a:r>
              <a:rPr lang="en-US" b="1" dirty="0" smtClean="0">
                <a:solidFill>
                  <a:schemeClr val="tx1"/>
                </a:solidFill>
              </a:rPr>
              <a:t> the following sentences: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[metaphor] 		</a:t>
            </a:r>
            <a:r>
              <a:rPr lang="en-US" dirty="0" smtClean="0">
                <a:solidFill>
                  <a:srgbClr val="008000"/>
                </a:solidFill>
              </a:rPr>
              <a:t>She was pretty.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[simile]		</a:t>
            </a:r>
            <a:r>
              <a:rPr lang="en-US" dirty="0" smtClean="0">
                <a:solidFill>
                  <a:srgbClr val="000090"/>
                </a:solidFill>
              </a:rPr>
              <a:t>He was excited.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[hyperbole]		</a:t>
            </a:r>
            <a:r>
              <a:rPr lang="en-US" dirty="0" smtClean="0">
                <a:solidFill>
                  <a:srgbClr val="660066"/>
                </a:solidFill>
              </a:rPr>
              <a:t>I was hungry.</a:t>
            </a: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[personification]	</a:t>
            </a:r>
            <a:r>
              <a:rPr lang="en-US" dirty="0" smtClean="0">
                <a:solidFill>
                  <a:srgbClr val="FF0000"/>
                </a:solidFill>
              </a:rPr>
              <a:t>The wind made a noise.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5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FOR THE DAY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38100" cmpd="sng"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RL.10.4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Determine </a:t>
            </a:r>
            <a:r>
              <a:rPr lang="en-US" dirty="0">
                <a:solidFill>
                  <a:schemeClr val="tx1"/>
                </a:solidFill>
              </a:rPr>
              <a:t>the meaning of words and phrases as they are used in the text, including figurative and connotative meanings; analyze the cumulative impact of specific word choices on meaning and tone (e.g., how the language evokes a sense of time and place; how it sets a formal or informal tone).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000090"/>
          </a:solidFill>
          <a:ln w="38100" cmpd="sng"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IWBAT successfully identify examples of metaphor, simile, hyperbole, and personification in “Your Laughter” by Pablo Neruda.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5272" y="1412777"/>
            <a:ext cx="6923112" cy="3384376"/>
          </a:xfr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Business/Announcements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Figurative Language Notes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FL Activity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FL Exit Ticket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2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13663"/>
            <a:ext cx="5987008" cy="71108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ANNOUNCEMENTS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3304" y="1412776"/>
            <a:ext cx="5987008" cy="4713391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Timed Writing Set-Up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Reading Comp Questions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2 Short Writing Prompts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1 asking you to write a summary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1 asking you to write a CELEL paragraph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Grades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Late 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 HW Policy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0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BEEF4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“Beginning” of Personal Narrative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Must be </a:t>
            </a:r>
            <a:r>
              <a:rPr lang="en-US" u="sng" dirty="0" smtClean="0">
                <a:solidFill>
                  <a:srgbClr val="008000"/>
                </a:solidFill>
              </a:rPr>
              <a:t>at least</a:t>
            </a:r>
            <a:r>
              <a:rPr lang="en-US" dirty="0" smtClean="0">
                <a:solidFill>
                  <a:srgbClr val="008000"/>
                </a:solidFill>
              </a:rPr>
              <a:t> 2 paragraphs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be </a:t>
            </a:r>
            <a:r>
              <a:rPr lang="en-US" dirty="0" smtClean="0">
                <a:solidFill>
                  <a:srgbClr val="0000FF"/>
                </a:solidFill>
              </a:rPr>
              <a:t>typed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smtClean="0">
                <a:solidFill>
                  <a:srgbClr val="0000FF"/>
                </a:solidFill>
              </a:rPr>
              <a:t>handwritten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609494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[“beginning” depends on your choice of narrative structure]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SET-UP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1412776"/>
            <a:ext cx="6491064" cy="4713391"/>
          </a:xfr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E-BOOK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Pen/Pencil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Annotation Tools </a:t>
            </a:r>
          </a:p>
          <a:p>
            <a:pPr lvl="1"/>
            <a:r>
              <a:rPr lang="en-US" i="1" u="sng" dirty="0" smtClean="0">
                <a:solidFill>
                  <a:srgbClr val="660066"/>
                </a:solidFill>
              </a:rPr>
              <a:t>4 different </a:t>
            </a:r>
            <a:r>
              <a:rPr lang="en-US" i="1" u="sng" dirty="0">
                <a:solidFill>
                  <a:srgbClr val="660066"/>
                </a:solidFill>
              </a:rPr>
              <a:t>c</a:t>
            </a:r>
            <a:r>
              <a:rPr lang="en-US" i="1" u="sng" dirty="0" smtClean="0">
                <a:solidFill>
                  <a:srgbClr val="660066"/>
                </a:solidFill>
              </a:rPr>
              <a:t>olor</a:t>
            </a:r>
            <a:r>
              <a:rPr lang="en-US" i="1" dirty="0" smtClean="0">
                <a:solidFill>
                  <a:srgbClr val="660066"/>
                </a:solidFill>
              </a:rPr>
              <a:t>s </a:t>
            </a:r>
            <a:r>
              <a:rPr lang="en-US" dirty="0" smtClean="0">
                <a:solidFill>
                  <a:srgbClr val="660066"/>
                </a:solidFill>
              </a:rPr>
              <a:t>if possible</a:t>
            </a:r>
          </a:p>
          <a:p>
            <a:pPr marL="609494" lvl="1" indent="0"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Scratch Paper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0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1660" y="26988"/>
            <a:ext cx="6732588" cy="1371600"/>
          </a:xfr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UPDATE:</a:t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UNIT 1 TABLE OF CONTENTS!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174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8" r="6377" b="57928"/>
          <a:stretch>
            <a:fillRect/>
          </a:stretch>
        </p:blipFill>
        <p:spPr bwMode="auto">
          <a:xfrm>
            <a:off x="76200" y="1458913"/>
            <a:ext cx="6915150" cy="4117975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Box 19"/>
          <p:cNvSpPr txBox="1">
            <a:spLocks noChangeArrowheads="1"/>
          </p:cNvSpPr>
          <p:nvPr/>
        </p:nvSpPr>
        <p:spPr bwMode="auto">
          <a:xfrm>
            <a:off x="1212850" y="2239963"/>
            <a:ext cx="5662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300" b="1" i="1">
                <a:solidFill>
                  <a:srgbClr val="000000"/>
                </a:solidFill>
                <a:latin typeface="Comic Sans MS" charset="0"/>
                <a:cs typeface="Comic Sans MS" charset="0"/>
              </a:rPr>
              <a:t>Personal Narrative Table of Contents</a:t>
            </a:r>
          </a:p>
        </p:txBody>
      </p:sp>
      <p:sp>
        <p:nvSpPr>
          <p:cNvPr id="31748" name="TextBox 20"/>
          <p:cNvSpPr txBox="1">
            <a:spLocks noChangeArrowheads="1"/>
          </p:cNvSpPr>
          <p:nvPr/>
        </p:nvSpPr>
        <p:spPr bwMode="auto">
          <a:xfrm>
            <a:off x="257175" y="2317750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omic Sans MS" charset="0"/>
                <a:cs typeface="Comic Sans MS" charset="0"/>
              </a:rPr>
              <a:t>PG #</a:t>
            </a:r>
          </a:p>
        </p:txBody>
      </p:sp>
      <p:sp>
        <p:nvSpPr>
          <p:cNvPr id="31749" name="TextBox 21"/>
          <p:cNvSpPr txBox="1">
            <a:spLocks noChangeArrowheads="1"/>
          </p:cNvSpPr>
          <p:nvPr/>
        </p:nvSpPr>
        <p:spPr bwMode="auto">
          <a:xfrm>
            <a:off x="438150" y="2654300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14</a:t>
            </a:r>
          </a:p>
        </p:txBody>
      </p:sp>
      <p:sp>
        <p:nvSpPr>
          <p:cNvPr id="31750" name="TextBox 22"/>
          <p:cNvSpPr txBox="1">
            <a:spLocks noChangeArrowheads="1"/>
          </p:cNvSpPr>
          <p:nvPr/>
        </p:nvSpPr>
        <p:spPr bwMode="auto">
          <a:xfrm>
            <a:off x="1341438" y="2678113"/>
            <a:ext cx="566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Project Rubric Analysis</a:t>
            </a:r>
          </a:p>
        </p:txBody>
      </p:sp>
      <p:sp>
        <p:nvSpPr>
          <p:cNvPr id="31751" name="TextBox 23"/>
          <p:cNvSpPr txBox="1">
            <a:spLocks noChangeArrowheads="1"/>
          </p:cNvSpPr>
          <p:nvPr/>
        </p:nvSpPr>
        <p:spPr bwMode="auto">
          <a:xfrm>
            <a:off x="438150" y="3041650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15</a:t>
            </a:r>
          </a:p>
        </p:txBody>
      </p:sp>
      <p:sp>
        <p:nvSpPr>
          <p:cNvPr id="31752" name="TextBox 24"/>
          <p:cNvSpPr txBox="1">
            <a:spLocks noChangeArrowheads="1"/>
          </p:cNvSpPr>
          <p:nvPr/>
        </p:nvSpPr>
        <p:spPr bwMode="auto">
          <a:xfrm>
            <a:off x="1328738" y="3024188"/>
            <a:ext cx="566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W.10.3A – Engage/Orient</a:t>
            </a:r>
          </a:p>
        </p:txBody>
      </p:sp>
      <p:sp>
        <p:nvSpPr>
          <p:cNvPr id="31753" name="TextBox 25"/>
          <p:cNvSpPr txBox="1">
            <a:spLocks noChangeArrowheads="1"/>
          </p:cNvSpPr>
          <p:nvPr/>
        </p:nvSpPr>
        <p:spPr bwMode="auto">
          <a:xfrm>
            <a:off x="1338263" y="3398838"/>
            <a:ext cx="566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Comic Sans MS" charset="0"/>
              </a:rPr>
              <a:t>RL.10.5 – Analyzing Author’s Structure</a:t>
            </a:r>
          </a:p>
        </p:txBody>
      </p: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477838" y="3416300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16</a:t>
            </a:r>
          </a:p>
        </p:txBody>
      </p:sp>
      <p:sp>
        <p:nvSpPr>
          <p:cNvPr id="31755" name="TextBox 27"/>
          <p:cNvSpPr txBox="1">
            <a:spLocks noChangeArrowheads="1"/>
          </p:cNvSpPr>
          <p:nvPr/>
        </p:nvSpPr>
        <p:spPr bwMode="auto">
          <a:xfrm>
            <a:off x="477838" y="3735388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17</a:t>
            </a:r>
          </a:p>
        </p:txBody>
      </p:sp>
      <p:sp>
        <p:nvSpPr>
          <p:cNvPr id="31756" name="TextBox 28"/>
          <p:cNvSpPr txBox="1">
            <a:spLocks noChangeArrowheads="1"/>
          </p:cNvSpPr>
          <p:nvPr/>
        </p:nvSpPr>
        <p:spPr bwMode="auto">
          <a:xfrm>
            <a:off x="1341438" y="3735388"/>
            <a:ext cx="566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Plot Diagram</a:t>
            </a:r>
          </a:p>
        </p:txBody>
      </p:sp>
      <p:sp>
        <p:nvSpPr>
          <p:cNvPr id="31757" name="TextBox 29"/>
          <p:cNvSpPr txBox="1">
            <a:spLocks noChangeArrowheads="1"/>
          </p:cNvSpPr>
          <p:nvPr/>
        </p:nvSpPr>
        <p:spPr bwMode="auto">
          <a:xfrm>
            <a:off x="492125" y="4024313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  <a:cs typeface="Comic Sans MS" charset="0"/>
              </a:rPr>
              <a:t>18</a:t>
            </a:r>
          </a:p>
        </p:txBody>
      </p:sp>
      <p:sp>
        <p:nvSpPr>
          <p:cNvPr id="31758" name="TextBox 30"/>
          <p:cNvSpPr txBox="1">
            <a:spLocks noChangeArrowheads="1"/>
          </p:cNvSpPr>
          <p:nvPr/>
        </p:nvSpPr>
        <p:spPr bwMode="auto">
          <a:xfrm>
            <a:off x="1368425" y="4095750"/>
            <a:ext cx="566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Comic Sans MS" charset="0"/>
              </a:rPr>
              <a:t>RL.10.5 – Structure Notes</a:t>
            </a:r>
          </a:p>
        </p:txBody>
      </p:sp>
      <p:sp>
        <p:nvSpPr>
          <p:cNvPr id="31759" name="TextBox 33"/>
          <p:cNvSpPr txBox="1">
            <a:spLocks noChangeArrowheads="1"/>
          </p:cNvSpPr>
          <p:nvPr/>
        </p:nvSpPr>
        <p:spPr bwMode="auto">
          <a:xfrm>
            <a:off x="1357313" y="4365104"/>
            <a:ext cx="56626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omic Sans MS" charset="0"/>
                <a:cs typeface="Comic Sans MS" charset="0"/>
              </a:rPr>
              <a:t>Story Starters: Narrative </a:t>
            </a:r>
          </a:p>
        </p:txBody>
      </p:sp>
      <p:sp>
        <p:nvSpPr>
          <p:cNvPr id="31764" name="TextBox 36"/>
          <p:cNvSpPr txBox="1">
            <a:spLocks noChangeArrowheads="1"/>
          </p:cNvSpPr>
          <p:nvPr/>
        </p:nvSpPr>
        <p:spPr bwMode="auto">
          <a:xfrm>
            <a:off x="179388" y="4757738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21</a:t>
            </a:r>
            <a:endParaRPr lang="en-US" sz="2000" b="1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1765" name="TextBox 37"/>
          <p:cNvSpPr txBox="1">
            <a:spLocks noChangeArrowheads="1"/>
          </p:cNvSpPr>
          <p:nvPr/>
        </p:nvSpPr>
        <p:spPr bwMode="auto">
          <a:xfrm>
            <a:off x="1357659" y="4725144"/>
            <a:ext cx="566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Figurative Language</a:t>
            </a:r>
            <a:endParaRPr lang="en-US" sz="2000" b="1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251570" y="4365104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omic Sans MS" charset="0"/>
                <a:cs typeface="Comic Sans MS" charset="0"/>
              </a:rPr>
              <a:t>19-20</a:t>
            </a:r>
            <a:endParaRPr lang="en-US" sz="20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2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8" r="6377" b="57928"/>
          <a:stretch>
            <a:fillRect/>
          </a:stretch>
        </p:blipFill>
        <p:spPr bwMode="auto">
          <a:xfrm>
            <a:off x="4860032" y="4221088"/>
            <a:ext cx="4155926" cy="2474856"/>
          </a:xfrm>
          <a:prstGeom prst="rect">
            <a:avLst/>
          </a:prstGeom>
          <a:noFill/>
          <a:ln w="57150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5811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Figurative Language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4653136"/>
            <a:ext cx="648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8000"/>
                </a:solidFill>
              </a:rPr>
              <a:t>08/20</a:t>
            </a:r>
            <a:endParaRPr lang="en-US" sz="1500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6416" y="4653136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8000"/>
                </a:solidFill>
              </a:rPr>
              <a:t>RL.10.4</a:t>
            </a:r>
            <a:endParaRPr lang="en-US" sz="15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FIGURATIVE LANGUAGE NOTES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912"/>
          <a:stretch/>
        </p:blipFill>
        <p:spPr>
          <a:xfrm>
            <a:off x="107503" y="980728"/>
            <a:ext cx="8971015" cy="5805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132856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08/20</a:t>
            </a:r>
            <a:endParaRPr lang="en-US" sz="25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2204864"/>
            <a:ext cx="1583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RL.10.4</a:t>
            </a:r>
            <a:endParaRPr lang="en-US" sz="25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2132856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Figurative Language is…</a:t>
            </a:r>
            <a:endParaRPr lang="en-US" sz="2500" b="1" i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52599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Describing something by comparing it to something else.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92080" y="3429000"/>
            <a:ext cx="0" cy="33123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784" y="5085184"/>
            <a:ext cx="6192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5776" y="344177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SIMILE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Comparison using “</a:t>
            </a:r>
            <a:r>
              <a:rPr lang="en-US" sz="1800" b="1" dirty="0" smtClean="0">
                <a:solidFill>
                  <a:srgbClr val="008000"/>
                </a:solidFill>
              </a:rPr>
              <a:t>like</a:t>
            </a:r>
            <a:r>
              <a:rPr lang="en-US" sz="1800" dirty="0" smtClean="0"/>
              <a:t>” or </a:t>
            </a:r>
            <a:r>
              <a:rPr lang="en-US" sz="1800" b="1" dirty="0" smtClean="0">
                <a:solidFill>
                  <a:srgbClr val="008000"/>
                </a:solidFill>
              </a:rPr>
              <a:t>“as”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5010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METAPHOR:</a:t>
            </a:r>
          </a:p>
          <a:p>
            <a:r>
              <a:rPr lang="en-US" sz="1800" dirty="0" smtClean="0"/>
              <a:t>Comparison </a:t>
            </a:r>
            <a:r>
              <a:rPr lang="en-US" sz="1800" b="1" u="sng" dirty="0" smtClean="0">
                <a:solidFill>
                  <a:srgbClr val="660066"/>
                </a:solidFill>
              </a:rPr>
              <a:t>NOT</a:t>
            </a:r>
            <a:r>
              <a:rPr lang="en-US" sz="1800" dirty="0" smtClean="0">
                <a:solidFill>
                  <a:srgbClr val="660066"/>
                </a:solidFill>
              </a:rPr>
              <a:t> </a:t>
            </a:r>
            <a:r>
              <a:rPr lang="en-US" sz="1800" dirty="0" smtClean="0"/>
              <a:t>using “</a:t>
            </a:r>
            <a:r>
              <a:rPr lang="en-US" sz="1800" b="1" dirty="0" smtClean="0">
                <a:solidFill>
                  <a:srgbClr val="660066"/>
                </a:solidFill>
              </a:rPr>
              <a:t>like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1760" y="50851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HYPERBOLE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Comparison that </a:t>
            </a:r>
            <a:r>
              <a:rPr lang="en-US" sz="1800" b="1" dirty="0" smtClean="0">
                <a:solidFill>
                  <a:srgbClr val="000090"/>
                </a:solidFill>
              </a:rPr>
              <a:t>exaggerates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5085184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PERSONIFICATION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Giving an object </a:t>
            </a:r>
            <a:r>
              <a:rPr lang="en-US" sz="1800" b="1" dirty="0" smtClean="0">
                <a:solidFill>
                  <a:srgbClr val="FF0000"/>
                </a:solidFill>
              </a:rPr>
              <a:t>human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characteristics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2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USE 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232248"/>
          </a:xfr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Because if I say…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660066"/>
                </a:solidFill>
              </a:rPr>
              <a:t>“It was cold”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You don’t really know just how cold it was.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789040"/>
            <a:ext cx="8208912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 (body)"/>
                <a:cs typeface="Calibri (body)"/>
              </a:rPr>
              <a:t>But if I say…</a:t>
            </a:r>
          </a:p>
          <a:p>
            <a:r>
              <a:rPr lang="en-US" sz="3600" b="1" i="1" dirty="0">
                <a:solidFill>
                  <a:srgbClr val="000090"/>
                </a:solidFill>
                <a:latin typeface="Calibri (body)"/>
                <a:cs typeface="Calibri (body)"/>
              </a:rPr>
              <a:t>“It was as cold as an Antarctic winter”</a:t>
            </a:r>
          </a:p>
          <a:p>
            <a:r>
              <a:rPr lang="en-US" sz="3600" dirty="0">
                <a:solidFill>
                  <a:srgbClr val="000000"/>
                </a:solidFill>
                <a:latin typeface="Calibri (body)"/>
                <a:cs typeface="Calibri (body)"/>
              </a:rPr>
              <a:t>You have a much better idea of what I </a:t>
            </a:r>
            <a:r>
              <a:rPr lang="en-US" sz="3600" dirty="0" smtClean="0">
                <a:solidFill>
                  <a:srgbClr val="000000"/>
                </a:solidFill>
                <a:latin typeface="Calibri (body)"/>
                <a:cs typeface="Calibri (body)"/>
              </a:rPr>
              <a:t>experienced.</a:t>
            </a:r>
            <a:endParaRPr lang="en-US" sz="3600" dirty="0">
              <a:solidFill>
                <a:srgbClr val="000000"/>
              </a:solidFill>
              <a:latin typeface="Calibri (body)"/>
              <a:cs typeface="Calibri (body)"/>
            </a:endParaRPr>
          </a:p>
        </p:txBody>
      </p:sp>
      <p:sp>
        <p:nvSpPr>
          <p:cNvPr id="5" name="Rectangle 4"/>
          <p:cNvSpPr/>
          <p:nvPr/>
        </p:nvSpPr>
        <p:spPr>
          <a:xfrm rot="20996001">
            <a:off x="2027034" y="1285988"/>
            <a:ext cx="5487709" cy="4320480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smtClean="0"/>
              <a:t>IT GIVES YOUR READER A REFERENCE POINT!</a:t>
            </a:r>
          </a:p>
        </p:txBody>
      </p:sp>
    </p:spTree>
    <p:extLst>
      <p:ext uri="{BB962C8B-B14F-4D97-AF65-F5344CB8AC3E}">
        <p14:creationId xmlns:p14="http://schemas.microsoft.com/office/powerpoint/2010/main" val="250125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982-chalk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2982-chalkboard.potx</Template>
  <TotalTime>0</TotalTime>
  <Words>399</Words>
  <Application>Microsoft Macintosh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2982-chalkboard</vt:lpstr>
      <vt:lpstr>TO DO</vt:lpstr>
      <vt:lpstr>GOALS FOR THE DAY</vt:lpstr>
      <vt:lpstr>AGENDA</vt:lpstr>
      <vt:lpstr>ANNOUNCEMENTS</vt:lpstr>
      <vt:lpstr>HOMEWORK</vt:lpstr>
      <vt:lpstr>SET-UP</vt:lpstr>
      <vt:lpstr>UPDATE: UNIT 1 TABLE OF CONTENTS!</vt:lpstr>
      <vt:lpstr>FIGURATIVE LANGUAGE NOTES</vt:lpstr>
      <vt:lpstr>WHY USE IT?</vt:lpstr>
      <vt:lpstr>FIGURATIVE LANGUAGE ACTIVITY  EXAMPLE</vt:lpstr>
      <vt:lpstr>FIGURATIVE LANGUAGE ACTIVITY  INDIVIDUAL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2014-02-21T02:04:43Z</dcterms:created>
  <dcterms:modified xsi:type="dcterms:W3CDTF">2014-08-20T22:14:12Z</dcterms:modified>
</cp:coreProperties>
</file>