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sldIdLst>
    <p:sldId id="305" r:id="rId2"/>
    <p:sldId id="287" r:id="rId3"/>
    <p:sldId id="290" r:id="rId4"/>
    <p:sldId id="303" r:id="rId5"/>
    <p:sldId id="293" r:id="rId6"/>
    <p:sldId id="295" r:id="rId7"/>
    <p:sldId id="306" r:id="rId8"/>
    <p:sldId id="298" r:id="rId9"/>
    <p:sldId id="307" r:id="rId10"/>
    <p:sldId id="312" r:id="rId11"/>
    <p:sldId id="308" r:id="rId12"/>
    <p:sldId id="309" r:id="rId13"/>
    <p:sldId id="314" r:id="rId14"/>
    <p:sldId id="310" r:id="rId15"/>
    <p:sldId id="315" r:id="rId16"/>
    <p:sldId id="311" r:id="rId17"/>
    <p:sldId id="316" r:id="rId18"/>
    <p:sldId id="294" r:id="rId19"/>
    <p:sldId id="318" r:id="rId20"/>
    <p:sldId id="320" r:id="rId21"/>
    <p:sldId id="321" r:id="rId22"/>
    <p:sldId id="322" r:id="rId23"/>
    <p:sldId id="323" r:id="rId24"/>
    <p:sldId id="317" r:id="rId25"/>
    <p:sldId id="324" r:id="rId26"/>
    <p:sldId id="302" r:id="rId27"/>
    <p:sldId id="301" r:id="rId28"/>
    <p:sldId id="300" r:id="rId29"/>
    <p:sldId id="326" r:id="rId30"/>
    <p:sldId id="299" r:id="rId31"/>
    <p:sldId id="325" r:id="rId32"/>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D802"/>
    <a:srgbClr val="66E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58" autoAdjust="0"/>
  </p:normalViewPr>
  <p:slideViewPr>
    <p:cSldViewPr>
      <p:cViewPr>
        <p:scale>
          <a:sx n="85" d="100"/>
          <a:sy n="85" d="100"/>
        </p:scale>
        <p:origin x="-1376" y="-152"/>
      </p:cViewPr>
      <p:guideLst>
        <p:guide orient="horz" pos="2160"/>
        <p:guide pos="2880"/>
      </p:guideLst>
    </p:cSldViewPr>
  </p:slideViewPr>
  <p:notesTextViewPr>
    <p:cViewPr>
      <p:scale>
        <a:sx n="1" d="1"/>
        <a:sy n="1" d="1"/>
      </p:scale>
      <p:origin x="0" y="104"/>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8/13/14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THEM TO WRITE THE CORRECT PAGE NUMBER (it</a:t>
            </a:r>
            <a:r>
              <a:rPr lang="en-US" baseline="0" dirty="0" smtClean="0"/>
              <a:t> might be different)</a:t>
            </a:r>
            <a:endParaRPr lang="en-US" dirty="0" smtClean="0"/>
          </a:p>
          <a:p>
            <a:endParaRPr lang="en-US" dirty="0" smtClean="0"/>
          </a:p>
          <a:p>
            <a:r>
              <a:rPr lang="en-US" dirty="0" smtClean="0"/>
              <a:t>SWITCH TO ELMO</a:t>
            </a:r>
          </a:p>
          <a:p>
            <a:r>
              <a:rPr lang="en-US" dirty="0" smtClean="0"/>
              <a:t>DRAW FOR</a:t>
            </a:r>
            <a:r>
              <a:rPr lang="en-US" baseline="0" dirty="0" smtClean="0"/>
              <a:t> THEM</a:t>
            </a:r>
          </a:p>
          <a:p>
            <a:endParaRPr lang="en-US" baseline="0" dirty="0" smtClean="0"/>
          </a:p>
          <a:p>
            <a:r>
              <a:rPr lang="en-US" baseline="0" dirty="0" smtClean="0"/>
              <a:t>Add two pages </a:t>
            </a:r>
          </a:p>
          <a:p>
            <a:pPr marL="228600" indent="-228600">
              <a:buAutoNum type="arabicPeriod"/>
            </a:pPr>
            <a:r>
              <a:rPr lang="en-US" baseline="0" dirty="0" smtClean="0"/>
              <a:t>Plot Diagram Notes</a:t>
            </a:r>
          </a:p>
          <a:p>
            <a:pPr marL="228600" indent="-228600">
              <a:buAutoNum type="arabicPeriod"/>
            </a:pPr>
            <a:r>
              <a:rPr lang="en-US" baseline="0" dirty="0" smtClean="0"/>
              <a:t>Plot Diagram Example</a:t>
            </a:r>
            <a:endParaRPr lang="en-US" dirty="0" smtClean="0"/>
          </a:p>
          <a:p>
            <a:endParaRPr lang="en-US" dirty="0"/>
          </a:p>
        </p:txBody>
      </p:sp>
      <p:sp>
        <p:nvSpPr>
          <p:cNvPr id="4" name="Slide Number Placeholder 3"/>
          <p:cNvSpPr>
            <a:spLocks noGrp="1"/>
          </p:cNvSpPr>
          <p:nvPr>
            <p:ph type="sldNum" sz="quarter" idx="10"/>
          </p:nvPr>
        </p:nvSpPr>
        <p:spPr/>
        <p:txBody>
          <a:bodyPr/>
          <a:lstStyle/>
          <a:p>
            <a:fld id="{C756171D-E564-6842-9B39-5164FC84612E}" type="slidenum">
              <a:rPr lang="en-US" smtClean="0"/>
              <a:t>7</a:t>
            </a:fld>
            <a:endParaRPr lang="en-US"/>
          </a:p>
        </p:txBody>
      </p:sp>
    </p:spTree>
    <p:extLst>
      <p:ext uri="{BB962C8B-B14F-4D97-AF65-F5344CB8AC3E}">
        <p14:creationId xmlns:p14="http://schemas.microsoft.com/office/powerpoint/2010/main" val="121756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Pretend this is the</a:t>
            </a:r>
            <a:r>
              <a:rPr lang="en-US" baseline="0" dirty="0" smtClean="0"/>
              <a:t> opening sentence of my story. </a:t>
            </a:r>
          </a:p>
          <a:p>
            <a:endParaRPr lang="en-US" baseline="0" dirty="0" smtClean="0"/>
          </a:p>
          <a:p>
            <a:r>
              <a:rPr lang="en-US" baseline="0" dirty="0" smtClean="0"/>
              <a:t>What information is mission in response two?</a:t>
            </a:r>
          </a:p>
          <a:p>
            <a:endParaRPr lang="en-US" baseline="0" dirty="0" smtClean="0"/>
          </a:p>
          <a:p>
            <a:r>
              <a:rPr lang="en-US" baseline="0" dirty="0" smtClean="0"/>
              <a:t>If you had never read option 1, why would you keep reading the story beginning in option 2?</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20</a:t>
            </a:fld>
            <a:endParaRPr lang="en-US"/>
          </a:p>
        </p:txBody>
      </p:sp>
    </p:spTree>
    <p:extLst>
      <p:ext uri="{BB962C8B-B14F-4D97-AF65-F5344CB8AC3E}">
        <p14:creationId xmlns:p14="http://schemas.microsoft.com/office/powerpoint/2010/main" val="7528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Oscar</a:t>
            </a:r>
            <a:r>
              <a:rPr lang="en-US" baseline="0" dirty="0" smtClean="0"/>
              <a:t> </a:t>
            </a:r>
            <a:r>
              <a:rPr lang="en-US" baseline="0" dirty="0" err="1" smtClean="0"/>
              <a:t>Wao</a:t>
            </a:r>
            <a:r>
              <a:rPr lang="en-US" baseline="0" dirty="0" smtClean="0"/>
              <a:t> – He wants to be a fantasy hero (with all that entails… love, heroics, thrill, </a:t>
            </a:r>
            <a:r>
              <a:rPr lang="en-US" baseline="0" dirty="0" err="1" smtClean="0"/>
              <a:t>etc</a:t>
            </a:r>
            <a:r>
              <a:rPr lang="en-US" baseline="0" dirty="0" smtClean="0"/>
              <a:t>)</a:t>
            </a:r>
          </a:p>
          <a:p>
            <a:r>
              <a:rPr lang="en-US" baseline="0" dirty="0" smtClean="0"/>
              <a:t>2. Non-Linear – The story jumps around, which is why some students got frustrated or lost</a:t>
            </a:r>
          </a:p>
          <a:p>
            <a:r>
              <a:rPr lang="en-US" baseline="0" dirty="0" smtClean="0"/>
              <a:t>3. Oscar finds his self-proclaimed true love and dies what he would probably deem a hero’s death.</a:t>
            </a:r>
          </a:p>
          <a:p>
            <a:r>
              <a:rPr lang="en-US" baseline="0" dirty="0" smtClean="0"/>
              <a:t>4. His death wouldn’t seem so heroic if we didn’t know all the backstory of his family and that the struggles which followed him, were actually the struggles of generations and years. When you think of it this way, his death really does seem like a story he would have tried to write.</a:t>
            </a:r>
          </a:p>
          <a:p>
            <a:endParaRPr lang="en-US" baseline="0" dirty="0" smtClean="0"/>
          </a:p>
          <a:p>
            <a:r>
              <a:rPr lang="en-US" baseline="0" dirty="0" err="1" smtClean="0"/>
              <a:t>Junot</a:t>
            </a:r>
            <a:r>
              <a:rPr lang="en-US" baseline="0" dirty="0" smtClean="0"/>
              <a:t> Diaz does NOT want you to know that Oscar will die at the beginning… at least not before you know everything his family has been through. It makes his death more powerful. He tells the story out of order so we get all the information included in the </a:t>
            </a:r>
            <a:r>
              <a:rPr lang="en-US" baseline="0" smtClean="0"/>
              <a:t>rising action. </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2D21D1-52E2-420B-B491-CFF6D7BB79FB}" type="slidenum">
              <a:rPr lang="en-US" smtClean="0"/>
              <a:pPr/>
              <a:t>24</a:t>
            </a:fld>
            <a:endParaRPr lang="en-US"/>
          </a:p>
        </p:txBody>
      </p:sp>
    </p:spTree>
    <p:extLst>
      <p:ext uri="{BB962C8B-B14F-4D97-AF65-F5344CB8AC3E}">
        <p14:creationId xmlns:p14="http://schemas.microsoft.com/office/powerpoint/2010/main" val="415788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pPr/>
              <a:t>8/13/14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pPr/>
              <a:t>8/13/14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pPr/>
              <a:t>8/13/14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8/13/14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8/13/14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8/13/14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8/13/14</a:t>
            </a:fld>
            <a:endParaRPr lang="en-US"/>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s://www.youtube.com/watch?v=0BK6NH81mb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8dcYw4OwCA0" TargetMode="Externa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4M7LIcH8C9U" TargetMode="Externa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Enter homework grades</a:t>
            </a:r>
          </a:p>
          <a:p>
            <a:r>
              <a:rPr lang="en-US" dirty="0" smtClean="0"/>
              <a:t>Organizing your essay activity handout</a:t>
            </a:r>
          </a:p>
          <a:p>
            <a:r>
              <a:rPr lang="en-US" dirty="0" smtClean="0"/>
              <a:t>Example paragraph</a:t>
            </a:r>
          </a:p>
          <a:p>
            <a:r>
              <a:rPr lang="en-US" dirty="0" smtClean="0"/>
              <a:t>Close read </a:t>
            </a:r>
          </a:p>
          <a:p>
            <a:r>
              <a:rPr lang="en-US" dirty="0" smtClean="0"/>
              <a:t>Half Sheet with the 4 Questions for their own stories?</a:t>
            </a:r>
          </a:p>
          <a:p>
            <a:r>
              <a:rPr lang="en-US" dirty="0" smtClean="0"/>
              <a:t>Write questions on the board</a:t>
            </a:r>
          </a:p>
          <a:p>
            <a:r>
              <a:rPr lang="en-US" dirty="0" smtClean="0"/>
              <a:t>How do they select evidence?</a:t>
            </a:r>
          </a:p>
          <a:p>
            <a:r>
              <a:rPr lang="en-US" dirty="0" smtClean="0"/>
              <a:t>Update board</a:t>
            </a:r>
            <a:endParaRPr lang="en-US" dirty="0"/>
          </a:p>
        </p:txBody>
      </p:sp>
    </p:spTree>
    <p:extLst>
      <p:ext uri="{BB962C8B-B14F-4D97-AF65-F5344CB8AC3E}">
        <p14:creationId xmlns:p14="http://schemas.microsoft.com/office/powerpoint/2010/main" val="33139837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11081"/>
          </a:xfrm>
        </p:spPr>
        <p:txBody>
          <a:bodyPr/>
          <a:lstStyle/>
          <a:p>
            <a:pPr algn="ctr"/>
            <a:r>
              <a:rPr lang="en-US" b="1" dirty="0" smtClean="0">
                <a:solidFill>
                  <a:srgbClr val="FFFF00"/>
                </a:solidFill>
              </a:rPr>
              <a:t>CHRONOLOGICAL / LINEAR</a:t>
            </a:r>
            <a:endParaRPr lang="en-US" b="1" dirty="0">
              <a:solidFill>
                <a:srgbClr val="FFFF00"/>
              </a:solidFill>
            </a:endParaRPr>
          </a:p>
        </p:txBody>
      </p:sp>
      <p:pic>
        <p:nvPicPr>
          <p:cNvPr id="4" name="Picture 3"/>
          <p:cNvPicPr>
            <a:picLocks noChangeAspect="1"/>
          </p:cNvPicPr>
          <p:nvPr/>
        </p:nvPicPr>
        <p:blipFill>
          <a:blip r:embed="rId2"/>
          <a:stretch>
            <a:fillRect/>
          </a:stretch>
        </p:blipFill>
        <p:spPr>
          <a:xfrm>
            <a:off x="2699792" y="980728"/>
            <a:ext cx="3746500" cy="5549900"/>
          </a:xfrm>
          <a:prstGeom prst="rect">
            <a:avLst/>
          </a:prstGeom>
          <a:ln>
            <a:solidFill>
              <a:srgbClr val="000000"/>
            </a:solidFill>
          </a:ln>
        </p:spPr>
      </p:pic>
    </p:spTree>
    <p:extLst>
      <p:ext uri="{BB962C8B-B14F-4D97-AF65-F5344CB8AC3E}">
        <p14:creationId xmlns:p14="http://schemas.microsoft.com/office/powerpoint/2010/main" val="26737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smtClean="0">
                <a:solidFill>
                  <a:srgbClr val="FFFF00"/>
                </a:solidFill>
              </a:rPr>
              <a:t>NOTES</a:t>
            </a:r>
            <a:endParaRPr lang="en-US" b="1" dirty="0">
              <a:solidFill>
                <a:srgbClr val="FFFF00"/>
              </a:solidFill>
            </a:endParaRPr>
          </a:p>
        </p:txBody>
      </p:sp>
      <p:pic>
        <p:nvPicPr>
          <p:cNvPr id="3" name="Picture 2"/>
          <p:cNvPicPr>
            <a:picLocks noChangeAspect="1"/>
          </p:cNvPicPr>
          <p:nvPr/>
        </p:nvPicPr>
        <p:blipFill rotWithShape="1">
          <a:blip r:embed="rId2"/>
          <a:srcRect t="31086" b="20611"/>
          <a:stretch/>
        </p:blipFill>
        <p:spPr>
          <a:xfrm>
            <a:off x="395536" y="1124744"/>
            <a:ext cx="8352928" cy="5452324"/>
          </a:xfrm>
          <a:prstGeom prst="rect">
            <a:avLst/>
          </a:prstGeom>
        </p:spPr>
      </p:pic>
      <p:sp>
        <p:nvSpPr>
          <p:cNvPr id="5" name="Rectangle 4"/>
          <p:cNvSpPr/>
          <p:nvPr/>
        </p:nvSpPr>
        <p:spPr>
          <a:xfrm>
            <a:off x="1475656" y="1268760"/>
            <a:ext cx="7200800" cy="5184576"/>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CHRONOLOGICAL/LINEAR: </a:t>
            </a:r>
          </a:p>
          <a:p>
            <a:r>
              <a:rPr lang="en-US" dirty="0">
                <a:solidFill>
                  <a:schemeClr val="tx1"/>
                </a:solidFill>
              </a:rPr>
              <a:t>E</a:t>
            </a:r>
            <a:r>
              <a:rPr lang="en-US" dirty="0" smtClean="0">
                <a:solidFill>
                  <a:schemeClr val="tx1"/>
                </a:solidFill>
              </a:rPr>
              <a:t>vents arranged as they occur</a:t>
            </a:r>
          </a:p>
          <a:p>
            <a:endParaRPr lang="en-US" b="1" dirty="0" smtClean="0">
              <a:solidFill>
                <a:srgbClr val="FF0000"/>
              </a:solidFill>
            </a:endParaRPr>
          </a:p>
          <a:p>
            <a:r>
              <a:rPr lang="en-US" b="1" dirty="0" smtClean="0">
                <a:solidFill>
                  <a:srgbClr val="FF0000"/>
                </a:solidFill>
              </a:rPr>
              <a:t>REVERSE CHRONOLOGICAL:</a:t>
            </a:r>
          </a:p>
          <a:p>
            <a:r>
              <a:rPr lang="en-US" dirty="0" smtClean="0">
                <a:solidFill>
                  <a:srgbClr val="FF0000"/>
                </a:solidFill>
              </a:rPr>
              <a:t>Plot revealed in reverse order (ending first)</a:t>
            </a:r>
            <a:r>
              <a:rPr lang="en-US" dirty="0" smtClean="0">
                <a:solidFill>
                  <a:schemeClr val="tx1"/>
                </a:solidFill>
              </a:rPr>
              <a:t>.</a:t>
            </a:r>
          </a:p>
        </p:txBody>
      </p:sp>
      <p:sp>
        <p:nvSpPr>
          <p:cNvPr id="6" name="Line Callout 1 5"/>
          <p:cNvSpPr/>
          <p:nvPr/>
        </p:nvSpPr>
        <p:spPr>
          <a:xfrm>
            <a:off x="5508104" y="1340768"/>
            <a:ext cx="2592288" cy="432048"/>
          </a:xfrm>
          <a:prstGeom prst="borderCallout1">
            <a:avLst>
              <a:gd name="adj1" fmla="val 44433"/>
              <a:gd name="adj2" fmla="val -4528"/>
              <a:gd name="adj3" fmla="val 112500"/>
              <a:gd name="adj4" fmla="val -38333"/>
            </a:avLst>
          </a:prstGeom>
          <a:solidFill>
            <a:srgbClr val="BFBFB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Lincoln</a:t>
            </a:r>
            <a:endParaRPr lang="en-US" i="1" dirty="0">
              <a:solidFill>
                <a:schemeClr val="tx1"/>
              </a:solidFill>
            </a:endParaRPr>
          </a:p>
        </p:txBody>
      </p:sp>
      <p:sp>
        <p:nvSpPr>
          <p:cNvPr id="7" name="Line Callout 1 6"/>
          <p:cNvSpPr/>
          <p:nvPr/>
        </p:nvSpPr>
        <p:spPr>
          <a:xfrm>
            <a:off x="6228184" y="1988840"/>
            <a:ext cx="2592288" cy="792088"/>
          </a:xfrm>
          <a:prstGeom prst="borderCallout1">
            <a:avLst>
              <a:gd name="adj1" fmla="val 18750"/>
              <a:gd name="adj2" fmla="val -8333"/>
              <a:gd name="adj3" fmla="val 75144"/>
              <a:gd name="adj4" fmla="val -40711"/>
            </a:avLst>
          </a:prstGeom>
          <a:solidFill>
            <a:srgbClr val="BFBFB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Eternal Sunshine of the Spotless Mind</a:t>
            </a:r>
            <a:endParaRPr lang="en-US" i="1" dirty="0">
              <a:solidFill>
                <a:schemeClr val="tx1"/>
              </a:solidFill>
            </a:endParaRPr>
          </a:p>
        </p:txBody>
      </p:sp>
    </p:spTree>
    <p:extLst>
      <p:ext uri="{BB962C8B-B14F-4D97-AF65-F5344CB8AC3E}">
        <p14:creationId xmlns:p14="http://schemas.microsoft.com/office/powerpoint/2010/main" val="723937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smtClean="0">
                <a:solidFill>
                  <a:srgbClr val="FFFF00"/>
                </a:solidFill>
              </a:rPr>
              <a:t>NOTES</a:t>
            </a:r>
            <a:endParaRPr lang="en-US" b="1" dirty="0">
              <a:solidFill>
                <a:srgbClr val="FFFF00"/>
              </a:solidFill>
            </a:endParaRPr>
          </a:p>
        </p:txBody>
      </p:sp>
      <p:pic>
        <p:nvPicPr>
          <p:cNvPr id="3" name="Picture 2"/>
          <p:cNvPicPr>
            <a:picLocks noChangeAspect="1"/>
          </p:cNvPicPr>
          <p:nvPr/>
        </p:nvPicPr>
        <p:blipFill rotWithShape="1">
          <a:blip r:embed="rId2"/>
          <a:srcRect t="31086" b="20611"/>
          <a:stretch/>
        </p:blipFill>
        <p:spPr>
          <a:xfrm>
            <a:off x="395536" y="1124744"/>
            <a:ext cx="8352928" cy="5452324"/>
          </a:xfrm>
          <a:prstGeom prst="rect">
            <a:avLst/>
          </a:prstGeom>
        </p:spPr>
      </p:pic>
      <p:sp>
        <p:nvSpPr>
          <p:cNvPr id="5" name="Rectangle 4"/>
          <p:cNvSpPr/>
          <p:nvPr/>
        </p:nvSpPr>
        <p:spPr>
          <a:xfrm>
            <a:off x="1475656" y="1268760"/>
            <a:ext cx="7200800" cy="5184576"/>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CHRONOLOGICAL/LINEAR: </a:t>
            </a:r>
          </a:p>
          <a:p>
            <a:r>
              <a:rPr lang="en-US" dirty="0">
                <a:solidFill>
                  <a:schemeClr val="tx1"/>
                </a:solidFill>
              </a:rPr>
              <a:t>E</a:t>
            </a:r>
            <a:r>
              <a:rPr lang="en-US" dirty="0" smtClean="0">
                <a:solidFill>
                  <a:schemeClr val="tx1"/>
                </a:solidFill>
              </a:rPr>
              <a:t>vents arranged as they occur</a:t>
            </a:r>
          </a:p>
          <a:p>
            <a:endParaRPr lang="en-US" b="1" dirty="0" smtClean="0">
              <a:solidFill>
                <a:schemeClr val="tx1"/>
              </a:solidFill>
            </a:endParaRPr>
          </a:p>
          <a:p>
            <a:r>
              <a:rPr lang="en-US" b="1" dirty="0" smtClean="0">
                <a:solidFill>
                  <a:schemeClr val="tx1"/>
                </a:solidFill>
              </a:rPr>
              <a:t>REVERSE CHRONOLOGICAL:</a:t>
            </a:r>
          </a:p>
          <a:p>
            <a:r>
              <a:rPr lang="en-US" dirty="0" smtClean="0">
                <a:solidFill>
                  <a:schemeClr val="tx1"/>
                </a:solidFill>
              </a:rPr>
              <a:t>Plot revealed in reverse order (ending first).</a:t>
            </a:r>
          </a:p>
          <a:p>
            <a:endParaRPr lang="en-US" b="1" dirty="0" smtClean="0">
              <a:solidFill>
                <a:schemeClr val="tx1"/>
              </a:solidFill>
            </a:endParaRPr>
          </a:p>
          <a:p>
            <a:r>
              <a:rPr lang="en-US" b="1" dirty="0" smtClean="0">
                <a:solidFill>
                  <a:srgbClr val="FF0000"/>
                </a:solidFill>
              </a:rPr>
              <a:t>NON-LINEAR: </a:t>
            </a:r>
          </a:p>
          <a:p>
            <a:r>
              <a:rPr lang="en-US" dirty="0" smtClean="0">
                <a:solidFill>
                  <a:srgbClr val="FF0000"/>
                </a:solidFill>
              </a:rPr>
              <a:t>Out of sequence story.</a:t>
            </a:r>
          </a:p>
          <a:p>
            <a:endParaRPr lang="en-US" b="1" dirty="0">
              <a:solidFill>
                <a:schemeClr val="tx1"/>
              </a:solidFill>
            </a:endParaRPr>
          </a:p>
        </p:txBody>
      </p:sp>
      <p:sp>
        <p:nvSpPr>
          <p:cNvPr id="7" name="Line Callout 1 6"/>
          <p:cNvSpPr/>
          <p:nvPr/>
        </p:nvSpPr>
        <p:spPr>
          <a:xfrm>
            <a:off x="6228184" y="1988840"/>
            <a:ext cx="2592288" cy="792088"/>
          </a:xfrm>
          <a:prstGeom prst="borderCallout1">
            <a:avLst>
              <a:gd name="adj1" fmla="val 18750"/>
              <a:gd name="adj2" fmla="val -8333"/>
              <a:gd name="adj3" fmla="val 75144"/>
              <a:gd name="adj4" fmla="val -40711"/>
            </a:avLst>
          </a:prstGeom>
          <a:solidFill>
            <a:srgbClr val="BFBFB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Eternal Sunshine of the Spotless Mind</a:t>
            </a:r>
            <a:endParaRPr lang="en-US" i="1" dirty="0">
              <a:solidFill>
                <a:schemeClr val="tx1"/>
              </a:solidFill>
            </a:endParaRPr>
          </a:p>
        </p:txBody>
      </p:sp>
      <p:cxnSp>
        <p:nvCxnSpPr>
          <p:cNvPr id="8" name="Straight Connector 7"/>
          <p:cNvCxnSpPr/>
          <p:nvPr/>
        </p:nvCxnSpPr>
        <p:spPr>
          <a:xfrm flipV="1">
            <a:off x="4572000" y="2924944"/>
            <a:ext cx="3024336" cy="115212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0" name="Line Callout 1 9"/>
          <p:cNvSpPr/>
          <p:nvPr/>
        </p:nvSpPr>
        <p:spPr>
          <a:xfrm>
            <a:off x="5508104" y="1340768"/>
            <a:ext cx="2592288" cy="432048"/>
          </a:xfrm>
          <a:prstGeom prst="borderCallout1">
            <a:avLst>
              <a:gd name="adj1" fmla="val 44433"/>
              <a:gd name="adj2" fmla="val -4528"/>
              <a:gd name="adj3" fmla="val 112500"/>
              <a:gd name="adj4" fmla="val -38333"/>
            </a:avLst>
          </a:prstGeom>
          <a:solidFill>
            <a:srgbClr val="BFBFB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Lincoln</a:t>
            </a:r>
            <a:endParaRPr lang="en-US" i="1" dirty="0">
              <a:solidFill>
                <a:schemeClr val="tx1"/>
              </a:solidFill>
            </a:endParaRPr>
          </a:p>
        </p:txBody>
      </p:sp>
    </p:spTree>
    <p:extLst>
      <p:ext uri="{BB962C8B-B14F-4D97-AF65-F5344CB8AC3E}">
        <p14:creationId xmlns:p14="http://schemas.microsoft.com/office/powerpoint/2010/main" val="72393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56792"/>
            <a:ext cx="4906888" cy="1368152"/>
          </a:xfrm>
        </p:spPr>
        <p:txBody>
          <a:bodyPr>
            <a:normAutofit fontScale="90000"/>
          </a:bodyPr>
          <a:lstStyle/>
          <a:p>
            <a:pPr algn="ctr"/>
            <a:r>
              <a:rPr lang="en-US" b="1" dirty="0" smtClean="0">
                <a:solidFill>
                  <a:srgbClr val="FFFF00"/>
                </a:solidFill>
              </a:rPr>
              <a:t>REVERSE CHRONOLOGICAL </a:t>
            </a:r>
            <a:br>
              <a:rPr lang="en-US" b="1" dirty="0" smtClean="0">
                <a:solidFill>
                  <a:srgbClr val="FFFF00"/>
                </a:solidFill>
              </a:rPr>
            </a:br>
            <a:r>
              <a:rPr lang="en-US" b="1" dirty="0" smtClean="0">
                <a:solidFill>
                  <a:srgbClr val="FFFF00"/>
                </a:solidFill>
              </a:rPr>
              <a:t>&amp;</a:t>
            </a:r>
            <a:br>
              <a:rPr lang="en-US" b="1" dirty="0" smtClean="0">
                <a:solidFill>
                  <a:srgbClr val="FFFF00"/>
                </a:solidFill>
              </a:rPr>
            </a:br>
            <a:r>
              <a:rPr lang="en-US" b="1" dirty="0" smtClean="0">
                <a:solidFill>
                  <a:srgbClr val="FFFF00"/>
                </a:solidFill>
              </a:rPr>
              <a:t>NON-LINEAR NARRATIVE</a:t>
            </a:r>
            <a:endParaRPr lang="en-US" b="1" dirty="0">
              <a:solidFill>
                <a:srgbClr val="FFFF00"/>
              </a:solidFill>
            </a:endParaRPr>
          </a:p>
        </p:txBody>
      </p:sp>
      <p:pic>
        <p:nvPicPr>
          <p:cNvPr id="3" name="Picture 2"/>
          <p:cNvPicPr>
            <a:picLocks noChangeAspect="1"/>
          </p:cNvPicPr>
          <p:nvPr/>
        </p:nvPicPr>
        <p:blipFill>
          <a:blip r:embed="rId2"/>
          <a:stretch>
            <a:fillRect/>
          </a:stretch>
        </p:blipFill>
        <p:spPr>
          <a:xfrm>
            <a:off x="5411375" y="1196752"/>
            <a:ext cx="3481105" cy="5157192"/>
          </a:xfrm>
          <a:prstGeom prst="rect">
            <a:avLst/>
          </a:prstGeom>
        </p:spPr>
      </p:pic>
      <p:sp>
        <p:nvSpPr>
          <p:cNvPr id="6" name="TextBox 5"/>
          <p:cNvSpPr txBox="1"/>
          <p:nvPr/>
        </p:nvSpPr>
        <p:spPr>
          <a:xfrm>
            <a:off x="1547664" y="3789040"/>
            <a:ext cx="3024336" cy="1569660"/>
          </a:xfrm>
          <a:prstGeom prst="rect">
            <a:avLst/>
          </a:prstGeom>
          <a:solidFill>
            <a:schemeClr val="bg1">
              <a:lumMod val="75000"/>
            </a:schemeClr>
          </a:solidFill>
          <a:ln>
            <a:solidFill>
              <a:srgbClr val="000000"/>
            </a:solidFill>
          </a:ln>
        </p:spPr>
        <p:txBody>
          <a:bodyPr wrap="square" rtlCol="0">
            <a:spAutoFit/>
          </a:bodyPr>
          <a:lstStyle/>
          <a:p>
            <a:r>
              <a:rPr lang="en-US" dirty="0">
                <a:hlinkClick r:id="rId3"/>
              </a:rPr>
              <a:t>https://www.youtube.com/watch?v=</a:t>
            </a:r>
            <a:r>
              <a:rPr lang="en-US" dirty="0" smtClean="0">
                <a:hlinkClick r:id="rId3"/>
              </a:rPr>
              <a:t>0BK6NH81mbs</a:t>
            </a:r>
            <a:r>
              <a:rPr lang="en-US" dirty="0" smtClean="0"/>
              <a:t> </a:t>
            </a:r>
            <a:endParaRPr lang="en-US" dirty="0"/>
          </a:p>
        </p:txBody>
      </p:sp>
    </p:spTree>
    <p:extLst>
      <p:ext uri="{BB962C8B-B14F-4D97-AF65-F5344CB8AC3E}">
        <p14:creationId xmlns:p14="http://schemas.microsoft.com/office/powerpoint/2010/main" val="3972827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smtClean="0">
                <a:solidFill>
                  <a:srgbClr val="FFFF00"/>
                </a:solidFill>
              </a:rPr>
              <a:t>NOTES</a:t>
            </a:r>
            <a:endParaRPr lang="en-US" b="1" dirty="0">
              <a:solidFill>
                <a:srgbClr val="FFFF00"/>
              </a:solidFill>
            </a:endParaRPr>
          </a:p>
        </p:txBody>
      </p:sp>
      <p:pic>
        <p:nvPicPr>
          <p:cNvPr id="3" name="Picture 2"/>
          <p:cNvPicPr>
            <a:picLocks noChangeAspect="1"/>
          </p:cNvPicPr>
          <p:nvPr/>
        </p:nvPicPr>
        <p:blipFill rotWithShape="1">
          <a:blip r:embed="rId2"/>
          <a:srcRect t="31086" b="20611"/>
          <a:stretch/>
        </p:blipFill>
        <p:spPr>
          <a:xfrm>
            <a:off x="395536" y="1124744"/>
            <a:ext cx="8352928" cy="5452324"/>
          </a:xfrm>
          <a:prstGeom prst="rect">
            <a:avLst/>
          </a:prstGeom>
        </p:spPr>
      </p:pic>
      <p:sp>
        <p:nvSpPr>
          <p:cNvPr id="5" name="Rectangle 4"/>
          <p:cNvSpPr/>
          <p:nvPr/>
        </p:nvSpPr>
        <p:spPr>
          <a:xfrm>
            <a:off x="1475656" y="1268760"/>
            <a:ext cx="7200800" cy="5184576"/>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CHRONOLOGICAL/LINEAR: </a:t>
            </a:r>
          </a:p>
          <a:p>
            <a:r>
              <a:rPr lang="en-US" dirty="0">
                <a:solidFill>
                  <a:schemeClr val="tx1"/>
                </a:solidFill>
              </a:rPr>
              <a:t>E</a:t>
            </a:r>
            <a:r>
              <a:rPr lang="en-US" dirty="0" smtClean="0">
                <a:solidFill>
                  <a:schemeClr val="tx1"/>
                </a:solidFill>
              </a:rPr>
              <a:t>vents arranged as they occur</a:t>
            </a:r>
          </a:p>
          <a:p>
            <a:endParaRPr lang="en-US" b="1" dirty="0" smtClean="0">
              <a:solidFill>
                <a:schemeClr val="tx1"/>
              </a:solidFill>
            </a:endParaRPr>
          </a:p>
          <a:p>
            <a:r>
              <a:rPr lang="en-US" b="1" dirty="0" smtClean="0">
                <a:solidFill>
                  <a:schemeClr val="tx1"/>
                </a:solidFill>
              </a:rPr>
              <a:t>REVERSE CHRONOLOGICAL:</a:t>
            </a:r>
          </a:p>
          <a:p>
            <a:r>
              <a:rPr lang="en-US" dirty="0" smtClean="0">
                <a:solidFill>
                  <a:schemeClr val="tx1"/>
                </a:solidFill>
              </a:rPr>
              <a:t>Plot revealed in reverse order (ending first).</a:t>
            </a:r>
          </a:p>
          <a:p>
            <a:endParaRPr lang="en-US" b="1" dirty="0" smtClean="0">
              <a:solidFill>
                <a:schemeClr val="tx1"/>
              </a:solidFill>
            </a:endParaRPr>
          </a:p>
          <a:p>
            <a:r>
              <a:rPr lang="en-US" b="1" dirty="0" smtClean="0">
                <a:solidFill>
                  <a:schemeClr val="tx1"/>
                </a:solidFill>
              </a:rPr>
              <a:t>NON-LINEAR: </a:t>
            </a:r>
          </a:p>
          <a:p>
            <a:r>
              <a:rPr lang="en-US" dirty="0" smtClean="0">
                <a:solidFill>
                  <a:schemeClr val="tx1"/>
                </a:solidFill>
              </a:rPr>
              <a:t>Out of sequence story.</a:t>
            </a:r>
          </a:p>
          <a:p>
            <a:endParaRPr lang="en-US" b="1" dirty="0">
              <a:solidFill>
                <a:srgbClr val="FF0000"/>
              </a:solidFill>
            </a:endParaRPr>
          </a:p>
          <a:p>
            <a:r>
              <a:rPr lang="en-US" b="1" dirty="0" smtClean="0">
                <a:solidFill>
                  <a:srgbClr val="FF0000"/>
                </a:solidFill>
              </a:rPr>
              <a:t>FRAMED (</a:t>
            </a:r>
            <a:r>
              <a:rPr lang="en-US" b="1" i="1" dirty="0" smtClean="0">
                <a:solidFill>
                  <a:srgbClr val="FF0000"/>
                </a:solidFill>
              </a:rPr>
              <a:t>in media res</a:t>
            </a:r>
            <a:r>
              <a:rPr lang="en-US" b="1" dirty="0" smtClean="0">
                <a:solidFill>
                  <a:srgbClr val="FF0000"/>
                </a:solidFill>
              </a:rPr>
              <a:t>):</a:t>
            </a:r>
          </a:p>
          <a:p>
            <a:r>
              <a:rPr lang="en-US" dirty="0" smtClean="0">
                <a:solidFill>
                  <a:srgbClr val="FF0000"/>
                </a:solidFill>
              </a:rPr>
              <a:t>Story within a story.</a:t>
            </a:r>
          </a:p>
          <a:p>
            <a:endParaRPr lang="en-US" dirty="0">
              <a:solidFill>
                <a:schemeClr val="tx1"/>
              </a:solidFill>
            </a:endParaRPr>
          </a:p>
        </p:txBody>
      </p:sp>
      <p:sp>
        <p:nvSpPr>
          <p:cNvPr id="6" name="Line Callout 1 5"/>
          <p:cNvSpPr/>
          <p:nvPr/>
        </p:nvSpPr>
        <p:spPr>
          <a:xfrm>
            <a:off x="5580112" y="1268760"/>
            <a:ext cx="2592288" cy="432048"/>
          </a:xfrm>
          <a:prstGeom prst="borderCallout1">
            <a:avLst>
              <a:gd name="adj1" fmla="val 44433"/>
              <a:gd name="adj2" fmla="val -4528"/>
              <a:gd name="adj3" fmla="val 112500"/>
              <a:gd name="adj4" fmla="val -38333"/>
            </a:avLst>
          </a:prstGeom>
          <a:solidFill>
            <a:srgbClr val="BFBFB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Lincoln</a:t>
            </a:r>
            <a:endParaRPr lang="en-US" i="1" dirty="0">
              <a:solidFill>
                <a:schemeClr val="tx1"/>
              </a:solidFill>
            </a:endParaRPr>
          </a:p>
        </p:txBody>
      </p:sp>
      <p:sp>
        <p:nvSpPr>
          <p:cNvPr id="7" name="Line Callout 1 6"/>
          <p:cNvSpPr/>
          <p:nvPr/>
        </p:nvSpPr>
        <p:spPr>
          <a:xfrm>
            <a:off x="6228184" y="1988840"/>
            <a:ext cx="2592288" cy="792088"/>
          </a:xfrm>
          <a:prstGeom prst="borderCallout1">
            <a:avLst>
              <a:gd name="adj1" fmla="val 18750"/>
              <a:gd name="adj2" fmla="val -8333"/>
              <a:gd name="adj3" fmla="val 75144"/>
              <a:gd name="adj4" fmla="val -40711"/>
            </a:avLst>
          </a:prstGeom>
          <a:solidFill>
            <a:srgbClr val="BFBFB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Eternal Sunshine of the Spotless Mind</a:t>
            </a:r>
            <a:endParaRPr lang="en-US" i="1" dirty="0">
              <a:solidFill>
                <a:schemeClr val="tx1"/>
              </a:solidFill>
            </a:endParaRPr>
          </a:p>
        </p:txBody>
      </p:sp>
      <p:cxnSp>
        <p:nvCxnSpPr>
          <p:cNvPr id="8" name="Straight Connector 7"/>
          <p:cNvCxnSpPr/>
          <p:nvPr/>
        </p:nvCxnSpPr>
        <p:spPr>
          <a:xfrm flipV="1">
            <a:off x="4572000" y="2924944"/>
            <a:ext cx="3024336" cy="115212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9" name="Line Callout 1 8"/>
          <p:cNvSpPr/>
          <p:nvPr/>
        </p:nvSpPr>
        <p:spPr>
          <a:xfrm>
            <a:off x="5652120" y="4221088"/>
            <a:ext cx="2592288" cy="432048"/>
          </a:xfrm>
          <a:prstGeom prst="borderCallout1">
            <a:avLst>
              <a:gd name="adj1" fmla="val 44433"/>
              <a:gd name="adj2" fmla="val -4528"/>
              <a:gd name="adj3" fmla="val 112500"/>
              <a:gd name="adj4" fmla="val -38333"/>
            </a:avLst>
          </a:prstGeom>
          <a:solidFill>
            <a:srgbClr val="BFBFB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Forrest Gump</a:t>
            </a:r>
            <a:endParaRPr lang="en-US" i="1" dirty="0">
              <a:solidFill>
                <a:schemeClr val="tx1"/>
              </a:solidFill>
            </a:endParaRPr>
          </a:p>
        </p:txBody>
      </p:sp>
    </p:spTree>
    <p:extLst>
      <p:ext uri="{BB962C8B-B14F-4D97-AF65-F5344CB8AC3E}">
        <p14:creationId xmlns:p14="http://schemas.microsoft.com/office/powerpoint/2010/main" val="723937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1772816"/>
            <a:ext cx="3600400" cy="1368152"/>
          </a:xfrm>
        </p:spPr>
        <p:txBody>
          <a:bodyPr>
            <a:normAutofit/>
          </a:bodyPr>
          <a:lstStyle/>
          <a:p>
            <a:pPr algn="ctr"/>
            <a:r>
              <a:rPr lang="en-US" b="1" dirty="0" smtClean="0">
                <a:solidFill>
                  <a:srgbClr val="FFFF00"/>
                </a:solidFill>
              </a:rPr>
              <a:t>FRAMED</a:t>
            </a:r>
            <a:endParaRPr lang="en-US" b="1" dirty="0">
              <a:solidFill>
                <a:srgbClr val="FFFF00"/>
              </a:solidFill>
            </a:endParaRPr>
          </a:p>
        </p:txBody>
      </p:sp>
      <p:sp>
        <p:nvSpPr>
          <p:cNvPr id="6" name="TextBox 5"/>
          <p:cNvSpPr txBox="1"/>
          <p:nvPr/>
        </p:nvSpPr>
        <p:spPr>
          <a:xfrm>
            <a:off x="5652120" y="3645024"/>
            <a:ext cx="3024336" cy="1569660"/>
          </a:xfrm>
          <a:prstGeom prst="rect">
            <a:avLst/>
          </a:prstGeom>
          <a:solidFill>
            <a:schemeClr val="bg1">
              <a:lumMod val="75000"/>
            </a:schemeClr>
          </a:solidFill>
          <a:ln>
            <a:solidFill>
              <a:srgbClr val="000000"/>
            </a:solidFill>
          </a:ln>
        </p:spPr>
        <p:txBody>
          <a:bodyPr wrap="square" rtlCol="0">
            <a:spAutoFit/>
          </a:bodyPr>
          <a:lstStyle/>
          <a:p>
            <a:pPr algn="ctr"/>
            <a:r>
              <a:rPr lang="en-US" dirty="0">
                <a:hlinkClick r:id="rId2"/>
              </a:rPr>
              <a:t>https://www.youtube.com/watch?v=</a:t>
            </a:r>
            <a:r>
              <a:rPr lang="en-US" dirty="0" smtClean="0">
                <a:hlinkClick r:id="rId2"/>
              </a:rPr>
              <a:t>8dcYw4OwCA0</a:t>
            </a:r>
            <a:r>
              <a:rPr lang="en-US" dirty="0" smtClean="0"/>
              <a:t> </a:t>
            </a:r>
            <a:endParaRPr lang="en-US" dirty="0"/>
          </a:p>
        </p:txBody>
      </p:sp>
      <p:pic>
        <p:nvPicPr>
          <p:cNvPr id="4" name="Picture 3"/>
          <p:cNvPicPr>
            <a:picLocks noChangeAspect="1"/>
          </p:cNvPicPr>
          <p:nvPr/>
        </p:nvPicPr>
        <p:blipFill>
          <a:blip r:embed="rId3"/>
          <a:stretch>
            <a:fillRect/>
          </a:stretch>
        </p:blipFill>
        <p:spPr>
          <a:xfrm>
            <a:off x="611560" y="284651"/>
            <a:ext cx="4680520" cy="6240693"/>
          </a:xfrm>
          <a:prstGeom prst="rect">
            <a:avLst/>
          </a:prstGeom>
        </p:spPr>
      </p:pic>
    </p:spTree>
    <p:extLst>
      <p:ext uri="{BB962C8B-B14F-4D97-AF65-F5344CB8AC3E}">
        <p14:creationId xmlns:p14="http://schemas.microsoft.com/office/powerpoint/2010/main" val="1665585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smtClean="0">
                <a:solidFill>
                  <a:srgbClr val="FFFF00"/>
                </a:solidFill>
              </a:rPr>
              <a:t>NOTES</a:t>
            </a:r>
            <a:endParaRPr lang="en-US" b="1" dirty="0">
              <a:solidFill>
                <a:srgbClr val="FFFF00"/>
              </a:solidFill>
            </a:endParaRPr>
          </a:p>
        </p:txBody>
      </p:sp>
      <p:pic>
        <p:nvPicPr>
          <p:cNvPr id="3" name="Picture 2"/>
          <p:cNvPicPr>
            <a:picLocks noChangeAspect="1"/>
          </p:cNvPicPr>
          <p:nvPr/>
        </p:nvPicPr>
        <p:blipFill rotWithShape="1">
          <a:blip r:embed="rId2"/>
          <a:srcRect t="31086" b="20611"/>
          <a:stretch/>
        </p:blipFill>
        <p:spPr>
          <a:xfrm>
            <a:off x="395536" y="1124744"/>
            <a:ext cx="8352928" cy="5452324"/>
          </a:xfrm>
          <a:prstGeom prst="rect">
            <a:avLst/>
          </a:prstGeom>
        </p:spPr>
      </p:pic>
      <p:sp>
        <p:nvSpPr>
          <p:cNvPr id="5" name="Rectangle 4"/>
          <p:cNvSpPr/>
          <p:nvPr/>
        </p:nvSpPr>
        <p:spPr>
          <a:xfrm>
            <a:off x="1475656" y="1268760"/>
            <a:ext cx="7200800" cy="5184576"/>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CHRONOLOGICAL/LINEAR: </a:t>
            </a:r>
          </a:p>
          <a:p>
            <a:r>
              <a:rPr lang="en-US" dirty="0">
                <a:solidFill>
                  <a:schemeClr val="tx1"/>
                </a:solidFill>
              </a:rPr>
              <a:t>E</a:t>
            </a:r>
            <a:r>
              <a:rPr lang="en-US" dirty="0" smtClean="0">
                <a:solidFill>
                  <a:schemeClr val="tx1"/>
                </a:solidFill>
              </a:rPr>
              <a:t>vents arranged as they occur</a:t>
            </a:r>
          </a:p>
          <a:p>
            <a:endParaRPr lang="en-US" b="1" dirty="0" smtClean="0">
              <a:solidFill>
                <a:schemeClr val="tx1"/>
              </a:solidFill>
            </a:endParaRPr>
          </a:p>
          <a:p>
            <a:r>
              <a:rPr lang="en-US" b="1" dirty="0" smtClean="0">
                <a:solidFill>
                  <a:schemeClr val="tx1"/>
                </a:solidFill>
              </a:rPr>
              <a:t>REVERSE CHRONOLOGICAL:</a:t>
            </a:r>
          </a:p>
          <a:p>
            <a:r>
              <a:rPr lang="en-US" dirty="0" smtClean="0">
                <a:solidFill>
                  <a:schemeClr val="tx1"/>
                </a:solidFill>
              </a:rPr>
              <a:t>Plot revealed in reverse order (ending first).</a:t>
            </a:r>
          </a:p>
          <a:p>
            <a:endParaRPr lang="en-US" b="1" dirty="0" smtClean="0">
              <a:solidFill>
                <a:schemeClr val="tx1"/>
              </a:solidFill>
            </a:endParaRPr>
          </a:p>
          <a:p>
            <a:r>
              <a:rPr lang="en-US" b="1" dirty="0" smtClean="0">
                <a:solidFill>
                  <a:schemeClr val="tx1"/>
                </a:solidFill>
              </a:rPr>
              <a:t>NON-LINEAR: </a:t>
            </a:r>
          </a:p>
          <a:p>
            <a:r>
              <a:rPr lang="en-US" dirty="0" smtClean="0">
                <a:solidFill>
                  <a:schemeClr val="tx1"/>
                </a:solidFill>
              </a:rPr>
              <a:t>Out of sequence story.</a:t>
            </a:r>
          </a:p>
          <a:p>
            <a:endParaRPr lang="en-US" b="1" dirty="0">
              <a:solidFill>
                <a:schemeClr val="tx1"/>
              </a:solidFill>
            </a:endParaRPr>
          </a:p>
          <a:p>
            <a:r>
              <a:rPr lang="en-US" b="1" dirty="0" smtClean="0">
                <a:solidFill>
                  <a:schemeClr val="tx1"/>
                </a:solidFill>
              </a:rPr>
              <a:t>FRAMED (</a:t>
            </a:r>
            <a:r>
              <a:rPr lang="en-US" b="1" i="1" dirty="0" smtClean="0">
                <a:solidFill>
                  <a:schemeClr val="tx1"/>
                </a:solidFill>
              </a:rPr>
              <a:t>in media res</a:t>
            </a:r>
            <a:r>
              <a:rPr lang="en-US" b="1" dirty="0" smtClean="0">
                <a:solidFill>
                  <a:schemeClr val="tx1"/>
                </a:solidFill>
              </a:rPr>
              <a:t>):</a:t>
            </a:r>
          </a:p>
          <a:p>
            <a:r>
              <a:rPr lang="en-US" dirty="0" smtClean="0">
                <a:solidFill>
                  <a:schemeClr val="tx1"/>
                </a:solidFill>
              </a:rPr>
              <a:t>Story within a story.</a:t>
            </a:r>
          </a:p>
          <a:p>
            <a:endParaRPr lang="en-US" dirty="0">
              <a:solidFill>
                <a:srgbClr val="FF0000"/>
              </a:solidFill>
            </a:endParaRPr>
          </a:p>
          <a:p>
            <a:r>
              <a:rPr lang="en-US" b="1" dirty="0" smtClean="0">
                <a:solidFill>
                  <a:srgbClr val="FF0000"/>
                </a:solidFill>
              </a:rPr>
              <a:t>EPISTOLARY: </a:t>
            </a:r>
          </a:p>
          <a:p>
            <a:r>
              <a:rPr lang="en-US" dirty="0">
                <a:solidFill>
                  <a:srgbClr val="FF0000"/>
                </a:solidFill>
              </a:rPr>
              <a:t>Documents used to tell story (ex: letters, journal entries)</a:t>
            </a:r>
          </a:p>
          <a:p>
            <a:endParaRPr lang="en-US" b="1" dirty="0">
              <a:solidFill>
                <a:schemeClr val="tx1"/>
              </a:solidFill>
            </a:endParaRPr>
          </a:p>
        </p:txBody>
      </p:sp>
      <p:sp>
        <p:nvSpPr>
          <p:cNvPr id="6" name="Line Callout 1 5"/>
          <p:cNvSpPr/>
          <p:nvPr/>
        </p:nvSpPr>
        <p:spPr>
          <a:xfrm>
            <a:off x="5508104" y="1340768"/>
            <a:ext cx="2592288" cy="432048"/>
          </a:xfrm>
          <a:prstGeom prst="borderCallout1">
            <a:avLst>
              <a:gd name="adj1" fmla="val 44433"/>
              <a:gd name="adj2" fmla="val -4528"/>
              <a:gd name="adj3" fmla="val 112500"/>
              <a:gd name="adj4" fmla="val -38333"/>
            </a:avLst>
          </a:prstGeom>
          <a:solidFill>
            <a:srgbClr val="BFBFB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Lincoln</a:t>
            </a:r>
            <a:endParaRPr lang="en-US" i="1" dirty="0">
              <a:solidFill>
                <a:schemeClr val="tx1"/>
              </a:solidFill>
            </a:endParaRPr>
          </a:p>
        </p:txBody>
      </p:sp>
      <p:sp>
        <p:nvSpPr>
          <p:cNvPr id="7" name="Line Callout 1 6"/>
          <p:cNvSpPr/>
          <p:nvPr/>
        </p:nvSpPr>
        <p:spPr>
          <a:xfrm>
            <a:off x="6228184" y="1988840"/>
            <a:ext cx="2592288" cy="792088"/>
          </a:xfrm>
          <a:prstGeom prst="borderCallout1">
            <a:avLst>
              <a:gd name="adj1" fmla="val 18750"/>
              <a:gd name="adj2" fmla="val -8333"/>
              <a:gd name="adj3" fmla="val 75144"/>
              <a:gd name="adj4" fmla="val -40711"/>
            </a:avLst>
          </a:prstGeom>
          <a:solidFill>
            <a:srgbClr val="BFBFB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Eternal Sunshine of the Spotless Mind</a:t>
            </a:r>
            <a:endParaRPr lang="en-US" i="1" dirty="0">
              <a:solidFill>
                <a:schemeClr val="tx1"/>
              </a:solidFill>
            </a:endParaRPr>
          </a:p>
        </p:txBody>
      </p:sp>
      <p:cxnSp>
        <p:nvCxnSpPr>
          <p:cNvPr id="8" name="Straight Connector 7"/>
          <p:cNvCxnSpPr/>
          <p:nvPr/>
        </p:nvCxnSpPr>
        <p:spPr>
          <a:xfrm flipV="1">
            <a:off x="4572000" y="2924944"/>
            <a:ext cx="3024336" cy="115212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9" name="Line Callout 1 8"/>
          <p:cNvSpPr/>
          <p:nvPr/>
        </p:nvSpPr>
        <p:spPr>
          <a:xfrm>
            <a:off x="5652120" y="4221088"/>
            <a:ext cx="2592288" cy="432048"/>
          </a:xfrm>
          <a:prstGeom prst="borderCallout1">
            <a:avLst>
              <a:gd name="adj1" fmla="val 44433"/>
              <a:gd name="adj2" fmla="val -4528"/>
              <a:gd name="adj3" fmla="val 112500"/>
              <a:gd name="adj4" fmla="val -38333"/>
            </a:avLst>
          </a:prstGeom>
          <a:solidFill>
            <a:srgbClr val="BFBFB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Forrest Gump</a:t>
            </a:r>
            <a:endParaRPr lang="en-US" i="1" dirty="0">
              <a:solidFill>
                <a:schemeClr val="tx1"/>
              </a:solidFill>
            </a:endParaRPr>
          </a:p>
        </p:txBody>
      </p:sp>
      <p:sp>
        <p:nvSpPr>
          <p:cNvPr id="10" name="Line Callout 1 9"/>
          <p:cNvSpPr/>
          <p:nvPr/>
        </p:nvSpPr>
        <p:spPr>
          <a:xfrm>
            <a:off x="4572000" y="5373216"/>
            <a:ext cx="2592288" cy="432048"/>
          </a:xfrm>
          <a:prstGeom prst="borderCallout1">
            <a:avLst>
              <a:gd name="adj1" fmla="val 44433"/>
              <a:gd name="adj2" fmla="val -4528"/>
              <a:gd name="adj3" fmla="val 112500"/>
              <a:gd name="adj4" fmla="val -38333"/>
            </a:avLst>
          </a:prstGeom>
          <a:solidFill>
            <a:srgbClr val="BFBFB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The Notebook</a:t>
            </a:r>
            <a:endParaRPr lang="en-US" i="1" dirty="0">
              <a:solidFill>
                <a:schemeClr val="tx1"/>
              </a:solidFill>
            </a:endParaRPr>
          </a:p>
        </p:txBody>
      </p:sp>
    </p:spTree>
    <p:extLst>
      <p:ext uri="{BB962C8B-B14F-4D97-AF65-F5344CB8AC3E}">
        <p14:creationId xmlns:p14="http://schemas.microsoft.com/office/powerpoint/2010/main" val="7239371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3600400" cy="1368152"/>
          </a:xfrm>
        </p:spPr>
        <p:txBody>
          <a:bodyPr>
            <a:normAutofit/>
          </a:bodyPr>
          <a:lstStyle/>
          <a:p>
            <a:pPr algn="ctr"/>
            <a:r>
              <a:rPr lang="en-US" b="1" dirty="0" smtClean="0">
                <a:solidFill>
                  <a:srgbClr val="FFFF00"/>
                </a:solidFill>
              </a:rPr>
              <a:t>EPISTOLARY</a:t>
            </a:r>
            <a:endParaRPr lang="en-US" b="1" dirty="0">
              <a:solidFill>
                <a:srgbClr val="FFFF00"/>
              </a:solidFill>
            </a:endParaRPr>
          </a:p>
        </p:txBody>
      </p:sp>
      <p:sp>
        <p:nvSpPr>
          <p:cNvPr id="6" name="TextBox 5"/>
          <p:cNvSpPr txBox="1"/>
          <p:nvPr/>
        </p:nvSpPr>
        <p:spPr>
          <a:xfrm>
            <a:off x="755576" y="2348880"/>
            <a:ext cx="3024336" cy="1569660"/>
          </a:xfrm>
          <a:prstGeom prst="rect">
            <a:avLst/>
          </a:prstGeom>
          <a:solidFill>
            <a:schemeClr val="bg1">
              <a:lumMod val="75000"/>
            </a:schemeClr>
          </a:solidFill>
          <a:ln>
            <a:solidFill>
              <a:srgbClr val="000000"/>
            </a:solidFill>
          </a:ln>
        </p:spPr>
        <p:txBody>
          <a:bodyPr wrap="square" rtlCol="0">
            <a:spAutoFit/>
          </a:bodyPr>
          <a:lstStyle/>
          <a:p>
            <a:pPr algn="ctr"/>
            <a:r>
              <a:rPr lang="en-US" dirty="0">
                <a:hlinkClick r:id="rId2"/>
              </a:rPr>
              <a:t>https://www.youtube.com/watch?v=</a:t>
            </a:r>
            <a:r>
              <a:rPr lang="en-US" dirty="0" smtClean="0">
                <a:hlinkClick r:id="rId2"/>
              </a:rPr>
              <a:t>4M7LIcH8C9U</a:t>
            </a:r>
            <a:r>
              <a:rPr lang="en-US" dirty="0" smtClean="0"/>
              <a:t> </a:t>
            </a:r>
            <a:endParaRPr lang="en-US" dirty="0"/>
          </a:p>
        </p:txBody>
      </p:sp>
      <p:pic>
        <p:nvPicPr>
          <p:cNvPr id="3" name="Picture 2"/>
          <p:cNvPicPr>
            <a:picLocks noChangeAspect="1"/>
          </p:cNvPicPr>
          <p:nvPr/>
        </p:nvPicPr>
        <p:blipFill>
          <a:blip r:embed="rId3"/>
          <a:stretch>
            <a:fillRect/>
          </a:stretch>
        </p:blipFill>
        <p:spPr>
          <a:xfrm>
            <a:off x="4211960" y="366823"/>
            <a:ext cx="4104456" cy="6079965"/>
          </a:xfrm>
          <a:prstGeom prst="rect">
            <a:avLst/>
          </a:prstGeom>
        </p:spPr>
      </p:pic>
    </p:spTree>
    <p:extLst>
      <p:ext uri="{BB962C8B-B14F-4D97-AF65-F5344CB8AC3E}">
        <p14:creationId xmlns:p14="http://schemas.microsoft.com/office/powerpoint/2010/main" val="3675216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663"/>
            <a:ext cx="8229600" cy="999113"/>
          </a:xfrm>
          <a:solidFill>
            <a:schemeClr val="tx1">
              <a:lumMod val="95000"/>
              <a:lumOff val="5000"/>
            </a:schemeClr>
          </a:solidFill>
          <a:ln>
            <a:solidFill>
              <a:srgbClr val="000000"/>
            </a:solidFill>
          </a:ln>
        </p:spPr>
        <p:txBody>
          <a:bodyPr>
            <a:normAutofit fontScale="90000"/>
          </a:bodyPr>
          <a:lstStyle/>
          <a:p>
            <a:r>
              <a:rPr lang="en-US" dirty="0" smtClean="0">
                <a:solidFill>
                  <a:srgbClr val="FFFF00"/>
                </a:solidFill>
              </a:rPr>
              <a:t>Teacher Slide</a:t>
            </a:r>
            <a:br>
              <a:rPr lang="en-US" dirty="0" smtClean="0">
                <a:solidFill>
                  <a:srgbClr val="FFFF00"/>
                </a:solidFill>
              </a:rPr>
            </a:br>
            <a:r>
              <a:rPr lang="en-US" b="1" dirty="0" smtClean="0">
                <a:solidFill>
                  <a:srgbClr val="FFFF00"/>
                </a:solidFill>
              </a:rPr>
              <a:t>TEXT WARM-UP</a:t>
            </a:r>
            <a:endParaRPr lang="en-US" b="1" dirty="0">
              <a:solidFill>
                <a:srgbClr val="FFFF00"/>
              </a:solidFill>
            </a:endParaRPr>
          </a:p>
        </p:txBody>
      </p:sp>
      <p:sp>
        <p:nvSpPr>
          <p:cNvPr id="3" name="Content Placeholder 2"/>
          <p:cNvSpPr>
            <a:spLocks noGrp="1"/>
          </p:cNvSpPr>
          <p:nvPr>
            <p:ph idx="1"/>
          </p:nvPr>
        </p:nvSpPr>
        <p:spPr/>
        <p:txBody>
          <a:bodyPr/>
          <a:lstStyle/>
          <a:p>
            <a:pPr lvl="1"/>
            <a:endParaRPr lang="en-US" dirty="0" smtClean="0"/>
          </a:p>
          <a:p>
            <a:pPr lvl="1"/>
            <a:r>
              <a:rPr lang="en-US" dirty="0" smtClean="0"/>
              <a:t>Oscar </a:t>
            </a:r>
            <a:r>
              <a:rPr lang="en-US" dirty="0" err="1" smtClean="0"/>
              <a:t>Wao</a:t>
            </a:r>
            <a:r>
              <a:rPr lang="en-US" dirty="0" smtClean="0"/>
              <a:t> Example</a:t>
            </a:r>
          </a:p>
          <a:p>
            <a:pPr lvl="2"/>
            <a:r>
              <a:rPr lang="en-US" dirty="0" smtClean="0"/>
              <a:t>Plot Diagram (?)</a:t>
            </a:r>
          </a:p>
          <a:p>
            <a:pPr lvl="2"/>
            <a:r>
              <a:rPr lang="en-US" dirty="0" smtClean="0"/>
              <a:t>Reading Questions</a:t>
            </a:r>
          </a:p>
          <a:p>
            <a:pPr lvl="1"/>
            <a:r>
              <a:rPr lang="en-US" dirty="0" smtClean="0"/>
              <a:t>Student Application</a:t>
            </a:r>
          </a:p>
          <a:p>
            <a:pPr lvl="2"/>
            <a:r>
              <a:rPr lang="en-US" dirty="0" smtClean="0"/>
              <a:t>Plot Diagram</a:t>
            </a:r>
          </a:p>
          <a:p>
            <a:pPr lvl="2"/>
            <a:r>
              <a:rPr lang="en-US" dirty="0" smtClean="0"/>
              <a:t>Reading Questions</a:t>
            </a:r>
          </a:p>
          <a:p>
            <a:pPr lvl="1"/>
            <a:endParaRPr lang="en-US" dirty="0"/>
          </a:p>
        </p:txBody>
      </p:sp>
    </p:spTree>
    <p:extLst>
      <p:ext uri="{BB962C8B-B14F-4D97-AF65-F5344CB8AC3E}">
        <p14:creationId xmlns:p14="http://schemas.microsoft.com/office/powerpoint/2010/main" val="21171175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a:t>
            </a:r>
            <a:endParaRPr lang="en-US" dirty="0"/>
          </a:p>
        </p:txBody>
      </p:sp>
      <p:sp>
        <p:nvSpPr>
          <p:cNvPr id="3" name="Content Placeholder 2"/>
          <p:cNvSpPr>
            <a:spLocks noGrp="1"/>
          </p:cNvSpPr>
          <p:nvPr>
            <p:ph idx="1"/>
          </p:nvPr>
        </p:nvSpPr>
        <p:spPr>
          <a:ln>
            <a:solidFill>
              <a:srgbClr val="7F7F7F"/>
            </a:solidFill>
          </a:ln>
        </p:spPr>
        <p:txBody>
          <a:bodyPr/>
          <a:lstStyle/>
          <a:p>
            <a:pPr marL="0" indent="0">
              <a:buNone/>
            </a:pPr>
            <a:endParaRPr lang="en-US" dirty="0" smtClean="0"/>
          </a:p>
          <a:p>
            <a:pPr marL="0" indent="0">
              <a:buNone/>
            </a:pPr>
            <a:r>
              <a:rPr lang="en-US" dirty="0" smtClean="0"/>
              <a:t>Why would someone choose to tell a story in a non-linear way?</a:t>
            </a:r>
          </a:p>
          <a:p>
            <a:endParaRPr lang="en-US" dirty="0"/>
          </a:p>
          <a:p>
            <a:pPr marL="0" indent="0">
              <a:buNone/>
            </a:pPr>
            <a:endParaRPr lang="en-US" dirty="0" smtClean="0"/>
          </a:p>
          <a:p>
            <a:pPr marL="0" indent="0">
              <a:buNone/>
            </a:pPr>
            <a:r>
              <a:rPr lang="en-US" dirty="0" smtClean="0"/>
              <a:t>Think of it this way…</a:t>
            </a:r>
            <a:endParaRPr lang="en-US" dirty="0"/>
          </a:p>
        </p:txBody>
      </p:sp>
    </p:spTree>
    <p:extLst>
      <p:ext uri="{BB962C8B-B14F-4D97-AF65-F5344CB8AC3E}">
        <p14:creationId xmlns:p14="http://schemas.microsoft.com/office/powerpoint/2010/main" val="333295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solidFill>
            <a:srgbClr val="0D0D0D"/>
          </a:solidFill>
        </p:spPr>
        <p:txBody>
          <a:bodyPr/>
          <a:lstStyle/>
          <a:p>
            <a:r>
              <a:rPr lang="en-US" dirty="0" smtClean="0"/>
              <a:t>STANDARD</a:t>
            </a:r>
            <a:endParaRPr lang="en-US" dirty="0"/>
          </a:p>
        </p:txBody>
      </p:sp>
      <p:sp>
        <p:nvSpPr>
          <p:cNvPr id="6" name="Content Placeholder 5"/>
          <p:cNvSpPr>
            <a:spLocks noGrp="1"/>
          </p:cNvSpPr>
          <p:nvPr>
            <p:ph sz="half" idx="2"/>
          </p:nvPr>
        </p:nvSpPr>
        <p:spPr>
          <a:ln>
            <a:solidFill>
              <a:srgbClr val="CCFFCC"/>
            </a:solidFill>
          </a:ln>
        </p:spPr>
        <p:txBody>
          <a:bodyPr>
            <a:normAutofit fontScale="92500" lnSpcReduction="20000"/>
          </a:bodyPr>
          <a:lstStyle/>
          <a:p>
            <a:pPr marL="0" indent="0">
              <a:buNone/>
            </a:pPr>
            <a:r>
              <a:rPr lang="en-US" dirty="0" smtClean="0"/>
              <a:t>Analyze </a:t>
            </a:r>
            <a:r>
              <a:rPr lang="en-US" dirty="0"/>
              <a:t>how an author's choices concerning how to structure a text, order events within it (e.g., parallel plots), and manipulate time (e.g., pacing, flashbacks) create such effects as mystery, tension, or surprise.</a:t>
            </a:r>
            <a:r>
              <a:rPr lang="en-US" dirty="0"/>
              <a:t> </a:t>
            </a:r>
          </a:p>
        </p:txBody>
      </p:sp>
      <p:sp>
        <p:nvSpPr>
          <p:cNvPr id="7" name="Text Placeholder 6"/>
          <p:cNvSpPr>
            <a:spLocks noGrp="1"/>
          </p:cNvSpPr>
          <p:nvPr>
            <p:ph type="body" sz="quarter" idx="3"/>
          </p:nvPr>
        </p:nvSpPr>
        <p:spPr>
          <a:solidFill>
            <a:srgbClr val="0D0D0D"/>
          </a:solidFill>
        </p:spPr>
        <p:txBody>
          <a:bodyPr/>
          <a:lstStyle/>
          <a:p>
            <a:r>
              <a:rPr lang="en-US" dirty="0" smtClean="0"/>
              <a:t>OBJECTIVES</a:t>
            </a:r>
            <a:endParaRPr lang="en-US" dirty="0"/>
          </a:p>
        </p:txBody>
      </p:sp>
      <p:sp>
        <p:nvSpPr>
          <p:cNvPr id="8" name="Content Placeholder 7"/>
          <p:cNvSpPr>
            <a:spLocks noGrp="1"/>
          </p:cNvSpPr>
          <p:nvPr>
            <p:ph sz="quarter" idx="4"/>
          </p:nvPr>
        </p:nvSpPr>
        <p:spPr>
          <a:ln>
            <a:solidFill>
              <a:srgbClr val="CCFFCC"/>
            </a:solidFill>
          </a:ln>
        </p:spPr>
        <p:txBody>
          <a:bodyPr/>
          <a:lstStyle/>
          <a:p>
            <a:pPr marL="0" indent="0">
              <a:buNone/>
            </a:pPr>
            <a:r>
              <a:rPr lang="en-US" b="1" dirty="0">
                <a:solidFill>
                  <a:srgbClr val="FFFF00"/>
                </a:solidFill>
              </a:rPr>
              <a:t>Create a CEL paragraph </a:t>
            </a:r>
            <a:r>
              <a:rPr lang="en-US" dirty="0"/>
              <a:t>that analyzes how </a:t>
            </a:r>
            <a:r>
              <a:rPr lang="en-US" b="1" dirty="0"/>
              <a:t>Malcolm X</a:t>
            </a:r>
            <a:r>
              <a:rPr lang="en-US" dirty="0"/>
              <a:t> uses story structure in </a:t>
            </a:r>
            <a:r>
              <a:rPr lang="en-US" b="1" dirty="0"/>
              <a:t>“Learning to Read” </a:t>
            </a:r>
            <a:r>
              <a:rPr lang="en-US" dirty="0"/>
              <a:t>to create </a:t>
            </a:r>
            <a:r>
              <a:rPr lang="en-US" b="1" dirty="0">
                <a:solidFill>
                  <a:srgbClr val="FFFF00"/>
                </a:solidFill>
              </a:rPr>
              <a:t>mystery</a:t>
            </a:r>
            <a:r>
              <a:rPr lang="en-US" dirty="0"/>
              <a:t>, </a:t>
            </a:r>
            <a:r>
              <a:rPr lang="en-US" b="1" dirty="0">
                <a:solidFill>
                  <a:srgbClr val="FFFF00"/>
                </a:solidFill>
              </a:rPr>
              <a:t>tension</a:t>
            </a:r>
            <a:r>
              <a:rPr lang="en-US" dirty="0"/>
              <a:t>, or </a:t>
            </a:r>
            <a:r>
              <a:rPr lang="en-US" b="1" dirty="0">
                <a:solidFill>
                  <a:srgbClr val="FFFF00"/>
                </a:solidFill>
              </a:rPr>
              <a:t>surprise</a:t>
            </a:r>
            <a:r>
              <a:rPr lang="en-US" dirty="0"/>
              <a:t>. </a:t>
            </a:r>
          </a:p>
          <a:p>
            <a:pPr marL="0" indent="0">
              <a:buNone/>
            </a:pPr>
            <a:endParaRPr lang="en-US" dirty="0"/>
          </a:p>
        </p:txBody>
      </p:sp>
      <p:sp>
        <p:nvSpPr>
          <p:cNvPr id="9" name="Title 1"/>
          <p:cNvSpPr txBox="1">
            <a:spLocks/>
          </p:cNvSpPr>
          <p:nvPr/>
        </p:nvSpPr>
        <p:spPr>
          <a:xfrm>
            <a:off x="609600" y="566063"/>
            <a:ext cx="8229600" cy="711081"/>
          </a:xfrm>
          <a:prstGeom prst="rect">
            <a:avLst/>
          </a:prstGeom>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r>
              <a:rPr lang="en-US" b="1" dirty="0" smtClean="0">
                <a:solidFill>
                  <a:srgbClr val="FFFF00"/>
                </a:solidFill>
              </a:rPr>
              <a:t>DO NOW</a:t>
            </a:r>
            <a:endParaRPr lang="en-US" b="1" dirty="0">
              <a:solidFill>
                <a:srgbClr val="FFFF00"/>
              </a:solidFill>
            </a:endParaRPr>
          </a:p>
        </p:txBody>
      </p:sp>
    </p:spTree>
    <p:extLst>
      <p:ext uri="{BB962C8B-B14F-4D97-AF65-F5344CB8AC3E}">
        <p14:creationId xmlns:p14="http://schemas.microsoft.com/office/powerpoint/2010/main" val="2722298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DIFFERENT APPROACHES</a:t>
            </a:r>
            <a:endParaRPr lang="en-US" dirty="0"/>
          </a:p>
        </p:txBody>
      </p:sp>
      <p:sp>
        <p:nvSpPr>
          <p:cNvPr id="3" name="Content Placeholder 2"/>
          <p:cNvSpPr>
            <a:spLocks noGrp="1"/>
          </p:cNvSpPr>
          <p:nvPr>
            <p:ph sz="half" idx="1"/>
          </p:nvPr>
        </p:nvSpPr>
        <p:spPr/>
        <p:txBody>
          <a:bodyPr>
            <a:normAutofit lnSpcReduction="10000"/>
          </a:bodyPr>
          <a:lstStyle/>
          <a:p>
            <a:pPr marL="0" indent="0" algn="ctr">
              <a:buNone/>
            </a:pPr>
            <a:r>
              <a:rPr lang="en-US" dirty="0" smtClean="0"/>
              <a:t>1.</a:t>
            </a:r>
          </a:p>
          <a:p>
            <a:pPr marL="0" indent="0">
              <a:buNone/>
            </a:pPr>
            <a:r>
              <a:rPr lang="en-US" dirty="0" smtClean="0"/>
              <a:t>I was melancholy because my dog died last Monday.</a:t>
            </a:r>
            <a:endParaRPr lang="en-US" dirty="0"/>
          </a:p>
        </p:txBody>
      </p:sp>
      <p:sp>
        <p:nvSpPr>
          <p:cNvPr id="4" name="Content Placeholder 3"/>
          <p:cNvSpPr>
            <a:spLocks noGrp="1"/>
          </p:cNvSpPr>
          <p:nvPr>
            <p:ph sz="half" idx="2"/>
          </p:nvPr>
        </p:nvSpPr>
        <p:spPr/>
        <p:txBody>
          <a:bodyPr>
            <a:normAutofit lnSpcReduction="10000"/>
          </a:bodyPr>
          <a:lstStyle/>
          <a:p>
            <a:pPr marL="0" indent="0" algn="ctr">
              <a:buNone/>
            </a:pPr>
            <a:r>
              <a:rPr lang="en-US" dirty="0" smtClean="0"/>
              <a:t>2.</a:t>
            </a:r>
          </a:p>
          <a:p>
            <a:pPr marL="0" indent="0">
              <a:buNone/>
            </a:pPr>
            <a:r>
              <a:rPr lang="en-US" dirty="0" smtClean="0"/>
              <a:t>The melancholy had taken ahold of me. I could still feel the sorrow I experienced when tragedy struck last Monday.</a:t>
            </a:r>
            <a:endParaRPr lang="en-US" dirty="0"/>
          </a:p>
        </p:txBody>
      </p:sp>
    </p:spTree>
    <p:extLst>
      <p:ext uri="{BB962C8B-B14F-4D97-AF65-F5344CB8AC3E}">
        <p14:creationId xmlns:p14="http://schemas.microsoft.com/office/powerpoint/2010/main" val="3344043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15137"/>
          </a:xfrm>
        </p:spPr>
        <p:txBody>
          <a:bodyPr/>
          <a:lstStyle/>
          <a:p>
            <a:r>
              <a:rPr lang="en-US" sz="3000" dirty="0" smtClean="0"/>
              <a:t>The Answer? </a:t>
            </a:r>
            <a:r>
              <a:rPr lang="en-US" sz="3000" dirty="0" smtClean="0">
                <a:solidFill>
                  <a:srgbClr val="FFFF00"/>
                </a:solidFill>
              </a:rPr>
              <a:t>BECAUSE IT’S MORE ENTERTAINING IF YOU’RE LEFT GUESSING or WONDERING!</a:t>
            </a:r>
            <a:endParaRPr lang="en-US" sz="3000" dirty="0">
              <a:solidFill>
                <a:srgbClr val="FFFF00"/>
              </a:solidFill>
            </a:endParaRPr>
          </a:p>
        </p:txBody>
      </p:sp>
      <p:sp>
        <p:nvSpPr>
          <p:cNvPr id="3" name="TextBox 2"/>
          <p:cNvSpPr txBox="1"/>
          <p:nvPr/>
        </p:nvSpPr>
        <p:spPr>
          <a:xfrm>
            <a:off x="251520" y="1340768"/>
            <a:ext cx="8640960" cy="1569660"/>
          </a:xfrm>
          <a:prstGeom prst="rect">
            <a:avLst/>
          </a:prstGeom>
          <a:solidFill>
            <a:schemeClr val="bg1">
              <a:lumMod val="85000"/>
            </a:schemeClr>
          </a:solidFill>
          <a:ln>
            <a:solidFill>
              <a:srgbClr val="7F7F7F"/>
            </a:solidFill>
          </a:ln>
        </p:spPr>
        <p:txBody>
          <a:bodyPr wrap="square" rtlCol="0">
            <a:spAutoFit/>
          </a:bodyPr>
          <a:lstStyle/>
          <a:p>
            <a:r>
              <a:rPr lang="en-US" dirty="0" smtClean="0"/>
              <a:t>Check out this excerpt. Written by the man who created the </a:t>
            </a:r>
            <a:r>
              <a:rPr lang="en-US" u="sng" dirty="0" smtClean="0"/>
              <a:t>Jack </a:t>
            </a:r>
            <a:r>
              <a:rPr lang="en-US" u="sng" dirty="0" err="1" smtClean="0"/>
              <a:t>Reacher</a:t>
            </a:r>
            <a:r>
              <a:rPr lang="en-US" u="sng" dirty="0" smtClean="0"/>
              <a:t> </a:t>
            </a:r>
            <a:r>
              <a:rPr lang="en-US" dirty="0" smtClean="0"/>
              <a:t>series…</a:t>
            </a:r>
          </a:p>
          <a:p>
            <a:endParaRPr lang="en-US" dirty="0"/>
          </a:p>
          <a:p>
            <a:r>
              <a:rPr lang="en-US" dirty="0" smtClean="0"/>
              <a:t>He was asked – </a:t>
            </a:r>
            <a:r>
              <a:rPr lang="en-US" dirty="0" smtClean="0">
                <a:solidFill>
                  <a:srgbClr val="0000FF"/>
                </a:solidFill>
              </a:rPr>
              <a:t>“</a:t>
            </a:r>
            <a:r>
              <a:rPr lang="en-US" b="1" dirty="0" smtClean="0">
                <a:solidFill>
                  <a:srgbClr val="0000FF"/>
                </a:solidFill>
              </a:rPr>
              <a:t>How do writers create suspense?</a:t>
            </a:r>
            <a:r>
              <a:rPr lang="en-US" dirty="0" smtClean="0">
                <a:solidFill>
                  <a:srgbClr val="0000FF"/>
                </a:solidFill>
              </a:rPr>
              <a:t>” </a:t>
            </a:r>
            <a:endParaRPr lang="en-US" dirty="0">
              <a:solidFill>
                <a:srgbClr val="0000FF"/>
              </a:solidFill>
            </a:endParaRPr>
          </a:p>
        </p:txBody>
      </p:sp>
      <p:pic>
        <p:nvPicPr>
          <p:cNvPr id="4" name="Picture 3" descr="Screen Shot 2014-08-13 at 11.45.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0968"/>
            <a:ext cx="9144000" cy="3684396"/>
          </a:xfrm>
          <a:prstGeom prst="rect">
            <a:avLst/>
          </a:prstGeom>
        </p:spPr>
      </p:pic>
    </p:spTree>
    <p:extLst>
      <p:ext uri="{BB962C8B-B14F-4D97-AF65-F5344CB8AC3E}">
        <p14:creationId xmlns:p14="http://schemas.microsoft.com/office/powerpoint/2010/main" val="13597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8-13 at 11.44.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00"/>
            <a:ext cx="9144000" cy="6506531"/>
          </a:xfrm>
          <a:prstGeom prst="rect">
            <a:avLst/>
          </a:prstGeom>
          <a:ln>
            <a:solidFill>
              <a:srgbClr val="7F7F7F"/>
            </a:solidFill>
          </a:ln>
        </p:spPr>
      </p:pic>
    </p:spTree>
    <p:extLst>
      <p:ext uri="{BB962C8B-B14F-4D97-AF65-F5344CB8AC3E}">
        <p14:creationId xmlns:p14="http://schemas.microsoft.com/office/powerpoint/2010/main" val="601665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663"/>
            <a:ext cx="8229600" cy="4383489"/>
          </a:xfrm>
        </p:spPr>
        <p:txBody>
          <a:bodyPr/>
          <a:lstStyle/>
          <a:p>
            <a:pPr algn="ctr"/>
            <a:r>
              <a:rPr lang="en-US" sz="4500" b="1" dirty="0" smtClean="0"/>
              <a:t>BUT HOW DO WE LEAVE THE READER QUESTIONING?</a:t>
            </a:r>
            <a:endParaRPr lang="en-US" sz="4500" b="1" dirty="0"/>
          </a:p>
        </p:txBody>
      </p:sp>
    </p:spTree>
    <p:extLst>
      <p:ext uri="{BB962C8B-B14F-4D97-AF65-F5344CB8AC3E}">
        <p14:creationId xmlns:p14="http://schemas.microsoft.com/office/powerpoint/2010/main" val="3595616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663"/>
            <a:ext cx="8229600" cy="999113"/>
          </a:xfrm>
        </p:spPr>
        <p:txBody>
          <a:bodyPr>
            <a:normAutofit fontScale="90000"/>
          </a:bodyPr>
          <a:lstStyle/>
          <a:p>
            <a:r>
              <a:rPr lang="en-US" b="1" dirty="0" smtClean="0"/>
              <a:t>WARM UP</a:t>
            </a:r>
            <a:br>
              <a:rPr lang="en-US" b="1" dirty="0" smtClean="0"/>
            </a:br>
            <a:r>
              <a:rPr lang="en-US" b="1" dirty="0" smtClean="0"/>
              <a:t>[TEACHER EXAMPLE]</a:t>
            </a:r>
            <a:endParaRPr lang="en-US" b="1" dirty="0"/>
          </a:p>
        </p:txBody>
      </p:sp>
      <p:sp>
        <p:nvSpPr>
          <p:cNvPr id="3" name="Content Placeholder 2"/>
          <p:cNvSpPr>
            <a:spLocks noGrp="1"/>
          </p:cNvSpPr>
          <p:nvPr>
            <p:ph idx="1"/>
          </p:nvPr>
        </p:nvSpPr>
        <p:spPr>
          <a:xfrm>
            <a:off x="457200" y="1556792"/>
            <a:ext cx="8229600" cy="4896544"/>
          </a:xfrm>
          <a:ln>
            <a:solidFill>
              <a:srgbClr val="7F7F7F"/>
            </a:solidFill>
          </a:ln>
        </p:spPr>
        <p:txBody>
          <a:bodyPr>
            <a:normAutofit fontScale="92500" lnSpcReduction="20000"/>
          </a:bodyPr>
          <a:lstStyle/>
          <a:p>
            <a:pPr marL="0" indent="0">
              <a:buNone/>
            </a:pPr>
            <a:r>
              <a:rPr lang="en-US" b="1" dirty="0" smtClean="0">
                <a:solidFill>
                  <a:srgbClr val="FFFF00"/>
                </a:solidFill>
              </a:rPr>
              <a:t>Answer the following questions:</a:t>
            </a:r>
          </a:p>
          <a:p>
            <a:pPr marL="742950" indent="-742950">
              <a:buAutoNum type="arabicPeriod"/>
            </a:pPr>
            <a:r>
              <a:rPr lang="en-US" dirty="0" smtClean="0"/>
              <a:t>What is the </a:t>
            </a:r>
            <a:r>
              <a:rPr lang="en-US" b="1" dirty="0" smtClean="0">
                <a:solidFill>
                  <a:schemeClr val="accent6">
                    <a:lumMod val="40000"/>
                    <a:lumOff val="60000"/>
                  </a:schemeClr>
                </a:solidFill>
              </a:rPr>
              <a:t>main conflict/problem/event?</a:t>
            </a:r>
          </a:p>
          <a:p>
            <a:pPr marL="742950" indent="-742950">
              <a:buAutoNum type="arabicPeriod"/>
            </a:pPr>
            <a:r>
              <a:rPr lang="en-US" dirty="0" smtClean="0"/>
              <a:t>What </a:t>
            </a:r>
            <a:r>
              <a:rPr lang="en-US" b="1" dirty="0" smtClean="0">
                <a:solidFill>
                  <a:srgbClr val="FCD5B5"/>
                </a:solidFill>
              </a:rPr>
              <a:t>organization structure </a:t>
            </a:r>
            <a:r>
              <a:rPr lang="en-US" dirty="0" smtClean="0"/>
              <a:t>has the author selected?</a:t>
            </a:r>
          </a:p>
          <a:p>
            <a:pPr marL="742950" indent="-742950">
              <a:buAutoNum type="arabicPeriod"/>
            </a:pPr>
            <a:r>
              <a:rPr lang="en-US" dirty="0" smtClean="0"/>
              <a:t>What is the </a:t>
            </a:r>
            <a:r>
              <a:rPr lang="en-US" b="1" dirty="0" smtClean="0">
                <a:solidFill>
                  <a:srgbClr val="FCD5B5"/>
                </a:solidFill>
              </a:rPr>
              <a:t>solution</a:t>
            </a:r>
            <a:r>
              <a:rPr lang="en-US" dirty="0" smtClean="0">
                <a:solidFill>
                  <a:srgbClr val="FCD5B5"/>
                </a:solidFill>
              </a:rPr>
              <a:t> </a:t>
            </a:r>
            <a:r>
              <a:rPr lang="en-US" dirty="0" smtClean="0"/>
              <a:t>or </a:t>
            </a:r>
            <a:r>
              <a:rPr lang="en-US" b="1" dirty="0" smtClean="0">
                <a:solidFill>
                  <a:srgbClr val="FCD5B5"/>
                </a:solidFill>
              </a:rPr>
              <a:t>resolution</a:t>
            </a:r>
            <a:r>
              <a:rPr lang="en-US" dirty="0" smtClean="0">
                <a:solidFill>
                  <a:srgbClr val="FCD5B5"/>
                </a:solidFill>
              </a:rPr>
              <a:t> </a:t>
            </a:r>
            <a:r>
              <a:rPr lang="en-US" dirty="0" smtClean="0"/>
              <a:t>of the story?</a:t>
            </a:r>
          </a:p>
          <a:p>
            <a:pPr marL="742950" indent="-742950">
              <a:buAutoNum type="arabicPeriod"/>
            </a:pPr>
            <a:r>
              <a:rPr lang="en-US" dirty="0" smtClean="0"/>
              <a:t>What </a:t>
            </a:r>
            <a:r>
              <a:rPr lang="en-US" b="1" dirty="0" smtClean="0">
                <a:solidFill>
                  <a:srgbClr val="FCD5B5"/>
                </a:solidFill>
              </a:rPr>
              <a:t>important information </a:t>
            </a:r>
            <a:r>
              <a:rPr lang="en-US" dirty="0" smtClean="0"/>
              <a:t>do we learn that helps make the resolution more </a:t>
            </a:r>
            <a:r>
              <a:rPr lang="en-US" b="1" dirty="0" smtClean="0">
                <a:solidFill>
                  <a:srgbClr val="FCD5B5"/>
                </a:solidFill>
              </a:rPr>
              <a:t>satisfying</a:t>
            </a:r>
            <a:r>
              <a:rPr lang="en-US" dirty="0" smtClean="0"/>
              <a:t>?</a:t>
            </a:r>
            <a:endParaRPr lang="en-US" dirty="0"/>
          </a:p>
        </p:txBody>
      </p:sp>
    </p:spTree>
    <p:extLst>
      <p:ext uri="{BB962C8B-B14F-4D97-AF65-F5344CB8AC3E}">
        <p14:creationId xmlns:p14="http://schemas.microsoft.com/office/powerpoint/2010/main" val="2248427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1</a:t>
            </a:r>
            <a:r>
              <a:rPr lang="en-US" baseline="30000" dirty="0" smtClean="0"/>
              <a:t>st</a:t>
            </a:r>
            <a:r>
              <a:rPr lang="en-US" dirty="0" smtClean="0"/>
              <a:t> TASK:</a:t>
            </a:r>
            <a:endParaRPr lang="en-US" dirty="0"/>
          </a:p>
        </p:txBody>
      </p:sp>
      <p:sp>
        <p:nvSpPr>
          <p:cNvPr id="3" name="Content Placeholder 2"/>
          <p:cNvSpPr>
            <a:spLocks noGrp="1"/>
          </p:cNvSpPr>
          <p:nvPr>
            <p:ph idx="1"/>
          </p:nvPr>
        </p:nvSpPr>
        <p:spPr>
          <a:ln>
            <a:solidFill>
              <a:srgbClr val="7F7F7F"/>
            </a:solidFill>
          </a:ln>
        </p:spPr>
        <p:txBody>
          <a:bodyPr/>
          <a:lstStyle/>
          <a:p>
            <a:pPr marL="0" indent="0">
              <a:buNone/>
            </a:pPr>
            <a:r>
              <a:rPr lang="en-US" dirty="0" smtClean="0"/>
              <a:t>On a sheet of notebook paper:</a:t>
            </a:r>
          </a:p>
          <a:p>
            <a:pPr marL="0" indent="0">
              <a:buNone/>
            </a:pPr>
            <a:endParaRPr lang="en-US" dirty="0" smtClean="0"/>
          </a:p>
          <a:p>
            <a:r>
              <a:rPr lang="en-US" dirty="0" smtClean="0"/>
              <a:t>Create a </a:t>
            </a:r>
            <a:r>
              <a:rPr lang="en-US" b="1" dirty="0" smtClean="0">
                <a:solidFill>
                  <a:srgbClr val="FCD5B5"/>
                </a:solidFill>
              </a:rPr>
              <a:t>plot diagram </a:t>
            </a:r>
            <a:r>
              <a:rPr lang="en-US" dirty="0" smtClean="0"/>
              <a:t>for “Learning to Read” by Malcolm X</a:t>
            </a:r>
          </a:p>
          <a:p>
            <a:endParaRPr lang="en-US" dirty="0" smtClean="0"/>
          </a:p>
          <a:p>
            <a:r>
              <a:rPr lang="en-US" dirty="0" smtClean="0"/>
              <a:t>Answer the </a:t>
            </a:r>
            <a:r>
              <a:rPr lang="en-US" b="1" dirty="0" smtClean="0">
                <a:solidFill>
                  <a:srgbClr val="FCD5B5"/>
                </a:solidFill>
              </a:rPr>
              <a:t>analysis questions</a:t>
            </a:r>
            <a:endParaRPr lang="en-US" b="1" dirty="0">
              <a:solidFill>
                <a:srgbClr val="FCD5B5"/>
              </a:solidFill>
            </a:endParaRPr>
          </a:p>
        </p:txBody>
      </p:sp>
    </p:spTree>
    <p:extLst>
      <p:ext uri="{BB962C8B-B14F-4D97-AF65-F5344CB8AC3E}">
        <p14:creationId xmlns:p14="http://schemas.microsoft.com/office/powerpoint/2010/main" val="26134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CEL PARAGRAPH TASK</a:t>
            </a:r>
            <a:endParaRPr lang="en-US" b="1" dirty="0">
              <a:solidFill>
                <a:srgbClr val="FFFF00"/>
              </a:solidFill>
            </a:endParaRPr>
          </a:p>
        </p:txBody>
      </p:sp>
      <p:sp>
        <p:nvSpPr>
          <p:cNvPr id="3" name="Content Placeholder 2"/>
          <p:cNvSpPr>
            <a:spLocks noGrp="1"/>
          </p:cNvSpPr>
          <p:nvPr>
            <p:ph idx="1"/>
          </p:nvPr>
        </p:nvSpPr>
        <p:spPr>
          <a:xfrm>
            <a:off x="457200" y="1412776"/>
            <a:ext cx="8229600" cy="2520279"/>
          </a:xfrm>
        </p:spPr>
        <p:style>
          <a:lnRef idx="2">
            <a:schemeClr val="accent2"/>
          </a:lnRef>
          <a:fillRef idx="1">
            <a:schemeClr val="lt1"/>
          </a:fillRef>
          <a:effectRef idx="0">
            <a:schemeClr val="accent2"/>
          </a:effectRef>
          <a:fontRef idx="minor">
            <a:schemeClr val="dk1"/>
          </a:fontRef>
        </p:style>
        <p:txBody>
          <a:bodyPr>
            <a:normAutofit/>
          </a:bodyPr>
          <a:lstStyle/>
          <a:p>
            <a:pPr marL="0" indent="0" defTabSz="914400">
              <a:spcBef>
                <a:spcPts val="0"/>
              </a:spcBef>
              <a:buNone/>
              <a:defRPr/>
            </a:pPr>
            <a:r>
              <a:rPr lang="en-US" dirty="0">
                <a:solidFill>
                  <a:srgbClr val="0000FF"/>
                </a:solidFill>
              </a:rPr>
              <a:t>Create a CEL paragraph </a:t>
            </a:r>
            <a:r>
              <a:rPr lang="en-US" dirty="0"/>
              <a:t>that analyzes </a:t>
            </a:r>
            <a:r>
              <a:rPr lang="en-US" dirty="0" smtClean="0"/>
              <a:t>how </a:t>
            </a:r>
            <a:r>
              <a:rPr lang="en-US" b="1" dirty="0" smtClean="0"/>
              <a:t>Malcolm X</a:t>
            </a:r>
            <a:r>
              <a:rPr lang="en-US" dirty="0" smtClean="0"/>
              <a:t> </a:t>
            </a:r>
            <a:r>
              <a:rPr lang="en-US" dirty="0"/>
              <a:t>uses story </a:t>
            </a:r>
            <a:r>
              <a:rPr lang="en-US" dirty="0" smtClean="0"/>
              <a:t>structure in </a:t>
            </a:r>
            <a:r>
              <a:rPr lang="en-US" b="1" dirty="0" smtClean="0"/>
              <a:t>“Learning to Read” </a:t>
            </a:r>
            <a:r>
              <a:rPr lang="en-US" dirty="0"/>
              <a:t>to create </a:t>
            </a:r>
            <a:r>
              <a:rPr lang="en-US" dirty="0">
                <a:solidFill>
                  <a:srgbClr val="0000FF"/>
                </a:solidFill>
              </a:rPr>
              <a:t>mystery</a:t>
            </a:r>
            <a:r>
              <a:rPr lang="en-US" dirty="0"/>
              <a:t>, </a:t>
            </a:r>
            <a:r>
              <a:rPr lang="en-US" dirty="0">
                <a:solidFill>
                  <a:srgbClr val="0000FF"/>
                </a:solidFill>
              </a:rPr>
              <a:t>tension</a:t>
            </a:r>
            <a:r>
              <a:rPr lang="en-US" dirty="0"/>
              <a:t>, or </a:t>
            </a:r>
            <a:r>
              <a:rPr lang="en-US" dirty="0">
                <a:solidFill>
                  <a:srgbClr val="0000FF"/>
                </a:solidFill>
              </a:rPr>
              <a:t>surprise</a:t>
            </a:r>
            <a:r>
              <a:rPr lang="en-US" dirty="0"/>
              <a:t>. </a:t>
            </a:r>
          </a:p>
        </p:txBody>
      </p:sp>
    </p:spTree>
    <p:extLst>
      <p:ext uri="{BB962C8B-B14F-4D97-AF65-F5344CB8AC3E}">
        <p14:creationId xmlns:p14="http://schemas.microsoft.com/office/powerpoint/2010/main" val="3181966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EXAMPLE CEL PARAGRAPH</a:t>
            </a:r>
            <a:endParaRPr lang="en-US" b="1" dirty="0">
              <a:solidFill>
                <a:srgbClr val="FFFF0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182067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CEL PARAGRAPH</a:t>
            </a:r>
            <a:endParaRPr lang="en-US" b="1" dirty="0">
              <a:solidFill>
                <a:srgbClr val="FFFF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93864406"/>
              </p:ext>
            </p:extLst>
          </p:nvPr>
        </p:nvGraphicFramePr>
        <p:xfrm>
          <a:off x="395536" y="1124744"/>
          <a:ext cx="8280922" cy="5214325"/>
        </p:xfrm>
        <a:graphic>
          <a:graphicData uri="http://schemas.openxmlformats.org/drawingml/2006/table">
            <a:tbl>
              <a:tblPr firstRow="1" bandRow="1">
                <a:tableStyleId>{5C22544A-7EE6-4342-B048-85BDC9FD1C3A}</a:tableStyleId>
              </a:tblPr>
              <a:tblGrid>
                <a:gridCol w="792088"/>
                <a:gridCol w="3744417"/>
                <a:gridCol w="3744417"/>
              </a:tblGrid>
              <a:tr h="1368152">
                <a:tc>
                  <a:txBody>
                    <a:bodyPr/>
                    <a:lstStyle/>
                    <a:p>
                      <a:pPr algn="ctr"/>
                      <a:r>
                        <a:rPr lang="en-US" b="1" dirty="0" smtClean="0">
                          <a:solidFill>
                            <a:schemeClr val="bg1"/>
                          </a:solidFill>
                        </a:rPr>
                        <a:t>CLAIM</a:t>
                      </a:r>
                      <a:endParaRPr lang="en-US" b="1" dirty="0">
                        <a:solidFill>
                          <a:schemeClr val="bg1"/>
                        </a:solidFill>
                      </a:endParaRPr>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c>
                  <a:txBody>
                    <a:bodyPr/>
                    <a:lstStyle/>
                    <a:p>
                      <a:pPr marL="342900" indent="-342900">
                        <a:buFont typeface="Arial"/>
                        <a:buChar char="•"/>
                      </a:pPr>
                      <a:r>
                        <a:rPr lang="en-US" dirty="0" smtClean="0">
                          <a:solidFill>
                            <a:srgbClr val="660066"/>
                          </a:solidFill>
                        </a:rPr>
                        <a:t>What is the plot</a:t>
                      </a:r>
                      <a:r>
                        <a:rPr lang="en-US" baseline="0" dirty="0" smtClean="0">
                          <a:solidFill>
                            <a:srgbClr val="660066"/>
                          </a:solidFill>
                        </a:rPr>
                        <a:t> structure?</a:t>
                      </a:r>
                    </a:p>
                    <a:p>
                      <a:pPr marL="342900" indent="-342900">
                        <a:buFont typeface="Arial"/>
                        <a:buChar char="•"/>
                      </a:pPr>
                      <a:r>
                        <a:rPr lang="en-US" baseline="0" dirty="0" smtClean="0">
                          <a:solidFill>
                            <a:srgbClr val="660066"/>
                          </a:solidFill>
                        </a:rPr>
                        <a:t>What is the outcome?</a:t>
                      </a:r>
                      <a:endParaRPr lang="en-US" dirty="0">
                        <a:solidFill>
                          <a:srgbClr val="66006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1560173">
                <a:tc>
                  <a:txBody>
                    <a:bodyPr/>
                    <a:lstStyle/>
                    <a:p>
                      <a:pPr algn="ctr"/>
                      <a:r>
                        <a:rPr lang="en-US" b="1" dirty="0" smtClean="0">
                          <a:solidFill>
                            <a:schemeClr val="bg1"/>
                          </a:solidFill>
                        </a:rPr>
                        <a:t>EVIDENCE</a:t>
                      </a:r>
                      <a:endParaRPr lang="en-US" b="1" dirty="0">
                        <a:solidFill>
                          <a:schemeClr val="bg1"/>
                        </a:solidFill>
                      </a:endParaRPr>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tc>
                  <a:txBody>
                    <a:bodyPr/>
                    <a:lstStyle/>
                    <a:p>
                      <a:pPr marL="342900" indent="-342900">
                        <a:buFont typeface="Arial"/>
                        <a:buChar char="•"/>
                      </a:pPr>
                      <a:r>
                        <a:rPr lang="en-US" b="1" dirty="0" smtClean="0">
                          <a:solidFill>
                            <a:srgbClr val="000090"/>
                          </a:solidFill>
                        </a:rPr>
                        <a:t>Where</a:t>
                      </a:r>
                      <a:r>
                        <a:rPr lang="en-US" b="1" baseline="0" dirty="0" smtClean="0">
                          <a:solidFill>
                            <a:srgbClr val="000090"/>
                          </a:solidFill>
                        </a:rPr>
                        <a:t> does your quote occur in the text?</a:t>
                      </a:r>
                    </a:p>
                    <a:p>
                      <a:pPr marL="342900" indent="-342900">
                        <a:buFont typeface="Arial"/>
                        <a:buChar char="•"/>
                      </a:pPr>
                      <a:r>
                        <a:rPr lang="en-US" b="1" baseline="0" dirty="0" smtClean="0">
                          <a:solidFill>
                            <a:srgbClr val="000090"/>
                          </a:solidFill>
                        </a:rPr>
                        <a:t>What is the quote?</a:t>
                      </a:r>
                      <a:endParaRPr lang="en-US" b="1" dirty="0">
                        <a:solidFill>
                          <a:srgbClr val="00009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1752195">
                <a:tc>
                  <a:txBody>
                    <a:bodyPr/>
                    <a:lstStyle/>
                    <a:p>
                      <a:pPr algn="ctr"/>
                      <a:r>
                        <a:rPr lang="en-US" b="1" dirty="0" smtClean="0">
                          <a:solidFill>
                            <a:schemeClr val="bg1"/>
                          </a:solidFill>
                        </a:rPr>
                        <a:t>LINK</a:t>
                      </a:r>
                      <a:endParaRPr lang="en-US" b="1" dirty="0">
                        <a:solidFill>
                          <a:schemeClr val="bg1"/>
                        </a:solidFill>
                      </a:endParaRPr>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marL="0" indent="0">
                        <a:buFont typeface="Arial"/>
                        <a:buNone/>
                      </a:pPr>
                      <a:r>
                        <a:rPr lang="en-US" b="1" dirty="0" smtClean="0">
                          <a:solidFill>
                            <a:srgbClr val="008000"/>
                          </a:solidFill>
                        </a:rPr>
                        <a:t>LOOK AT </a:t>
                      </a:r>
                      <a:r>
                        <a:rPr lang="en-US" b="1" baseline="0" dirty="0" smtClean="0">
                          <a:solidFill>
                            <a:srgbClr val="008000"/>
                          </a:solidFill>
                        </a:rPr>
                        <a:t>THE READING QUESTIONS YOU COMPLETED EARLIER!</a:t>
                      </a:r>
                    </a:p>
                    <a:p>
                      <a:pPr marL="0" indent="0">
                        <a:buFont typeface="Arial"/>
                        <a:buNone/>
                      </a:pPr>
                      <a:endParaRPr lang="en-US" b="1" baseline="0" dirty="0" smtClean="0">
                        <a:solidFill>
                          <a:srgbClr val="008000"/>
                        </a:solidFill>
                      </a:endParaRPr>
                    </a:p>
                    <a:p>
                      <a:pPr marL="0" indent="0">
                        <a:buFont typeface="Arial"/>
                        <a:buNone/>
                      </a:pPr>
                      <a:r>
                        <a:rPr lang="en-US" b="1" i="1" baseline="0" dirty="0" smtClean="0">
                          <a:solidFill>
                            <a:srgbClr val="008000"/>
                          </a:solidFill>
                        </a:rPr>
                        <a:t>How can you weave these answers together?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5980650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 Paragraph</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561250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Business</a:t>
            </a:r>
          </a:p>
          <a:p>
            <a:r>
              <a:rPr lang="en-US" dirty="0" smtClean="0"/>
              <a:t>Structure Notes</a:t>
            </a:r>
          </a:p>
          <a:p>
            <a:r>
              <a:rPr lang="en-US" dirty="0" smtClean="0"/>
              <a:t>Structure Activity</a:t>
            </a:r>
          </a:p>
          <a:p>
            <a:r>
              <a:rPr lang="en-US" dirty="0" smtClean="0"/>
              <a:t>CEL Paragraph</a:t>
            </a:r>
          </a:p>
          <a:p>
            <a:r>
              <a:rPr lang="en-US" dirty="0" smtClean="0"/>
              <a:t>Exit Ticket</a:t>
            </a:r>
          </a:p>
          <a:p>
            <a:endParaRPr lang="en-US" dirty="0"/>
          </a:p>
        </p:txBody>
      </p:sp>
      <p:sp>
        <p:nvSpPr>
          <p:cNvPr id="6" name="Title 1"/>
          <p:cNvSpPr txBox="1">
            <a:spLocks/>
          </p:cNvSpPr>
          <p:nvPr/>
        </p:nvSpPr>
        <p:spPr>
          <a:xfrm>
            <a:off x="609600" y="566063"/>
            <a:ext cx="8229600" cy="711081"/>
          </a:xfrm>
          <a:prstGeom prst="rect">
            <a:avLst/>
          </a:prstGeom>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r>
              <a:rPr lang="en-US" b="1" dirty="0" smtClean="0">
                <a:solidFill>
                  <a:srgbClr val="FFFF00"/>
                </a:solidFill>
              </a:rPr>
              <a:t>AGENDA</a:t>
            </a:r>
            <a:endParaRPr lang="en-US" b="1" dirty="0">
              <a:solidFill>
                <a:srgbClr val="FFFF00"/>
              </a:solidFill>
            </a:endParaRPr>
          </a:p>
        </p:txBody>
      </p:sp>
    </p:spTree>
    <p:extLst>
      <p:ext uri="{BB962C8B-B14F-4D97-AF65-F5344CB8AC3E}">
        <p14:creationId xmlns:p14="http://schemas.microsoft.com/office/powerpoint/2010/main" val="31266282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Homework and Post-CEL Paragraph Activity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61043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NECESSARY:</a:t>
            </a:r>
            <a:endParaRPr lang="en-US" dirty="0"/>
          </a:p>
        </p:txBody>
      </p:sp>
      <p:sp>
        <p:nvSpPr>
          <p:cNvPr id="3" name="Content Placeholder 2"/>
          <p:cNvSpPr>
            <a:spLocks noGrp="1"/>
          </p:cNvSpPr>
          <p:nvPr>
            <p:ph idx="1"/>
          </p:nvPr>
        </p:nvSpPr>
        <p:spPr/>
        <p:txBody>
          <a:bodyPr/>
          <a:lstStyle/>
          <a:p>
            <a:pPr marL="0" indent="0">
              <a:buNone/>
            </a:pPr>
            <a:r>
              <a:rPr lang="en-US" dirty="0" smtClean="0"/>
              <a:t>Have students begin to plan their own plot diagram. </a:t>
            </a:r>
          </a:p>
          <a:p>
            <a:pPr marL="0" indent="0">
              <a:buNone/>
            </a:pPr>
            <a:endParaRPr lang="en-US" dirty="0"/>
          </a:p>
          <a:p>
            <a:pPr marL="742950" indent="-742950">
              <a:buAutoNum type="arabicPeriod"/>
            </a:pPr>
            <a:r>
              <a:rPr lang="en-US" dirty="0" smtClean="0"/>
              <a:t>Answer the four questions</a:t>
            </a:r>
          </a:p>
          <a:p>
            <a:pPr marL="742950" indent="-742950">
              <a:buAutoNum type="arabicPeriod"/>
            </a:pPr>
            <a:r>
              <a:rPr lang="en-US" dirty="0" smtClean="0"/>
              <a:t>Start creating the plot diagram</a:t>
            </a:r>
            <a:endParaRPr lang="en-US" dirty="0"/>
          </a:p>
        </p:txBody>
      </p:sp>
    </p:spTree>
    <p:extLst>
      <p:ext uri="{BB962C8B-B14F-4D97-AF65-F5344CB8AC3E}">
        <p14:creationId xmlns:p14="http://schemas.microsoft.com/office/powerpoint/2010/main" val="300277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solidFill>
            <a:srgbClr val="0D0D0D"/>
          </a:solidFill>
        </p:spPr>
        <p:txBody>
          <a:bodyPr/>
          <a:lstStyle/>
          <a:p>
            <a:r>
              <a:rPr lang="en-US" dirty="0" smtClean="0"/>
              <a:t>STANDARD</a:t>
            </a:r>
            <a:endParaRPr lang="en-US" dirty="0"/>
          </a:p>
        </p:txBody>
      </p:sp>
      <p:sp>
        <p:nvSpPr>
          <p:cNvPr id="6" name="Content Placeholder 5"/>
          <p:cNvSpPr>
            <a:spLocks noGrp="1"/>
          </p:cNvSpPr>
          <p:nvPr>
            <p:ph sz="half" idx="2"/>
          </p:nvPr>
        </p:nvSpPr>
        <p:spPr>
          <a:ln>
            <a:solidFill>
              <a:srgbClr val="CCFFCC"/>
            </a:solidFill>
          </a:ln>
        </p:spPr>
        <p:txBody>
          <a:bodyPr>
            <a:normAutofit fontScale="92500" lnSpcReduction="20000"/>
          </a:bodyPr>
          <a:lstStyle/>
          <a:p>
            <a:pPr marL="0" indent="0">
              <a:buNone/>
            </a:pPr>
            <a:r>
              <a:rPr lang="en-US" dirty="0" smtClean="0"/>
              <a:t>Analyze </a:t>
            </a:r>
            <a:r>
              <a:rPr lang="en-US" dirty="0"/>
              <a:t>how an author's choices concerning how to structure a text, order events within it (e.g., parallel plots), and manipulate time (e.g., pacing, flashbacks) create such effects as mystery, tension, or surprise.</a:t>
            </a:r>
            <a:r>
              <a:rPr lang="en-US" dirty="0"/>
              <a:t> </a:t>
            </a:r>
          </a:p>
        </p:txBody>
      </p:sp>
      <p:sp>
        <p:nvSpPr>
          <p:cNvPr id="7" name="Text Placeholder 6"/>
          <p:cNvSpPr>
            <a:spLocks noGrp="1"/>
          </p:cNvSpPr>
          <p:nvPr>
            <p:ph type="body" sz="quarter" idx="3"/>
          </p:nvPr>
        </p:nvSpPr>
        <p:spPr>
          <a:solidFill>
            <a:srgbClr val="0D0D0D"/>
          </a:solidFill>
        </p:spPr>
        <p:txBody>
          <a:bodyPr/>
          <a:lstStyle/>
          <a:p>
            <a:r>
              <a:rPr lang="en-US" dirty="0" smtClean="0"/>
              <a:t>OBJECTIVES</a:t>
            </a:r>
            <a:endParaRPr lang="en-US" dirty="0"/>
          </a:p>
        </p:txBody>
      </p:sp>
      <p:sp>
        <p:nvSpPr>
          <p:cNvPr id="8" name="Content Placeholder 7"/>
          <p:cNvSpPr>
            <a:spLocks noGrp="1"/>
          </p:cNvSpPr>
          <p:nvPr>
            <p:ph sz="quarter" idx="4"/>
          </p:nvPr>
        </p:nvSpPr>
        <p:spPr>
          <a:ln>
            <a:solidFill>
              <a:srgbClr val="CCFFCC"/>
            </a:solidFill>
          </a:ln>
        </p:spPr>
        <p:txBody>
          <a:bodyPr/>
          <a:lstStyle/>
          <a:p>
            <a:pPr marL="0" indent="0">
              <a:buNone/>
            </a:pPr>
            <a:r>
              <a:rPr lang="en-US" b="1" dirty="0">
                <a:solidFill>
                  <a:srgbClr val="FFFF00"/>
                </a:solidFill>
              </a:rPr>
              <a:t>Create a CEL paragraph </a:t>
            </a:r>
            <a:r>
              <a:rPr lang="en-US" dirty="0"/>
              <a:t>that analyzes how </a:t>
            </a:r>
            <a:r>
              <a:rPr lang="en-US" b="1" dirty="0"/>
              <a:t>Malcolm X</a:t>
            </a:r>
            <a:r>
              <a:rPr lang="en-US" dirty="0"/>
              <a:t> uses story structure in </a:t>
            </a:r>
            <a:r>
              <a:rPr lang="en-US" b="1" dirty="0"/>
              <a:t>“Learning to Read” </a:t>
            </a:r>
            <a:r>
              <a:rPr lang="en-US" dirty="0"/>
              <a:t>to create </a:t>
            </a:r>
            <a:r>
              <a:rPr lang="en-US" b="1" dirty="0">
                <a:solidFill>
                  <a:srgbClr val="FFFF00"/>
                </a:solidFill>
              </a:rPr>
              <a:t>mystery</a:t>
            </a:r>
            <a:r>
              <a:rPr lang="en-US" dirty="0"/>
              <a:t>, </a:t>
            </a:r>
            <a:r>
              <a:rPr lang="en-US" b="1" dirty="0">
                <a:solidFill>
                  <a:srgbClr val="FFFF00"/>
                </a:solidFill>
              </a:rPr>
              <a:t>tension</a:t>
            </a:r>
            <a:r>
              <a:rPr lang="en-US" dirty="0"/>
              <a:t>, or </a:t>
            </a:r>
            <a:r>
              <a:rPr lang="en-US" b="1" dirty="0">
                <a:solidFill>
                  <a:srgbClr val="FFFF00"/>
                </a:solidFill>
              </a:rPr>
              <a:t>surprise</a:t>
            </a:r>
            <a:r>
              <a:rPr lang="en-US" dirty="0"/>
              <a:t>. </a:t>
            </a:r>
          </a:p>
          <a:p>
            <a:pPr marL="0" indent="0">
              <a:buNone/>
            </a:pPr>
            <a:endParaRPr lang="en-US" dirty="0"/>
          </a:p>
        </p:txBody>
      </p:sp>
      <p:sp>
        <p:nvSpPr>
          <p:cNvPr id="9" name="Title 1"/>
          <p:cNvSpPr txBox="1">
            <a:spLocks/>
          </p:cNvSpPr>
          <p:nvPr/>
        </p:nvSpPr>
        <p:spPr>
          <a:xfrm>
            <a:off x="609600" y="566063"/>
            <a:ext cx="8229600" cy="711081"/>
          </a:xfrm>
          <a:prstGeom prst="rect">
            <a:avLst/>
          </a:prstGeom>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r>
              <a:rPr lang="en-US" b="1" dirty="0" smtClean="0">
                <a:solidFill>
                  <a:srgbClr val="FFFF00"/>
                </a:solidFill>
              </a:rPr>
              <a:t>GOALS TODAY</a:t>
            </a:r>
            <a:endParaRPr lang="en-US" b="1" dirty="0">
              <a:solidFill>
                <a:srgbClr val="FFFF00"/>
              </a:solidFill>
            </a:endParaRPr>
          </a:p>
        </p:txBody>
      </p:sp>
    </p:spTree>
    <p:extLst>
      <p:ext uri="{BB962C8B-B14F-4D97-AF65-F5344CB8AC3E}">
        <p14:creationId xmlns:p14="http://schemas.microsoft.com/office/powerpoint/2010/main" val="297222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solidFill>
            <a:srgbClr val="0D0D0D"/>
          </a:solidFill>
        </p:spPr>
        <p:txBody>
          <a:bodyPr/>
          <a:lstStyle/>
          <a:p>
            <a:r>
              <a:rPr lang="en-US" dirty="0" smtClean="0"/>
              <a:t>HW Tonight</a:t>
            </a:r>
            <a:endParaRPr lang="en-US" dirty="0"/>
          </a:p>
        </p:txBody>
      </p:sp>
      <p:sp>
        <p:nvSpPr>
          <p:cNvPr id="6" name="Content Placeholder 5"/>
          <p:cNvSpPr>
            <a:spLocks noGrp="1"/>
          </p:cNvSpPr>
          <p:nvPr>
            <p:ph sz="half" idx="2"/>
          </p:nvPr>
        </p:nvSpPr>
        <p:spPr>
          <a:ln>
            <a:solidFill>
              <a:srgbClr val="CCFFCC"/>
            </a:solidFill>
          </a:ln>
        </p:spPr>
        <p:txBody>
          <a:bodyPr/>
          <a:lstStyle/>
          <a:p>
            <a:endParaRPr lang="en-US" dirty="0" smtClean="0"/>
          </a:p>
          <a:p>
            <a:r>
              <a:rPr lang="en-US" dirty="0" smtClean="0"/>
              <a:t>“4 Questions for Structure”</a:t>
            </a:r>
          </a:p>
          <a:p>
            <a:endParaRPr lang="en-US" dirty="0" smtClean="0"/>
          </a:p>
          <a:p>
            <a:r>
              <a:rPr lang="en-US" dirty="0" smtClean="0"/>
              <a:t>Typed </a:t>
            </a:r>
            <a:r>
              <a:rPr lang="en-US" dirty="0"/>
              <a:t>CEL </a:t>
            </a:r>
            <a:r>
              <a:rPr lang="en-US" dirty="0" smtClean="0"/>
              <a:t>Paragraph</a:t>
            </a:r>
            <a:endParaRPr lang="en-US" dirty="0"/>
          </a:p>
        </p:txBody>
      </p:sp>
      <p:sp>
        <p:nvSpPr>
          <p:cNvPr id="7" name="Text Placeholder 6"/>
          <p:cNvSpPr>
            <a:spLocks noGrp="1"/>
          </p:cNvSpPr>
          <p:nvPr>
            <p:ph type="body" sz="quarter" idx="3"/>
          </p:nvPr>
        </p:nvSpPr>
        <p:spPr>
          <a:solidFill>
            <a:srgbClr val="0D0D0D"/>
          </a:solidFill>
        </p:spPr>
        <p:txBody>
          <a:bodyPr/>
          <a:lstStyle/>
          <a:p>
            <a:r>
              <a:rPr lang="en-US" dirty="0"/>
              <a:t>N</a:t>
            </a:r>
            <a:r>
              <a:rPr lang="en-US" dirty="0" smtClean="0"/>
              <a:t>ext Class Connection</a:t>
            </a:r>
            <a:endParaRPr lang="en-US" dirty="0"/>
          </a:p>
        </p:txBody>
      </p:sp>
      <p:sp>
        <p:nvSpPr>
          <p:cNvPr id="8" name="Content Placeholder 7"/>
          <p:cNvSpPr>
            <a:spLocks noGrp="1"/>
          </p:cNvSpPr>
          <p:nvPr>
            <p:ph sz="quarter" idx="4"/>
          </p:nvPr>
        </p:nvSpPr>
        <p:spPr>
          <a:ln>
            <a:solidFill>
              <a:srgbClr val="CCFFCC"/>
            </a:solidFill>
          </a:ln>
        </p:spPr>
        <p:txBody>
          <a:bodyPr/>
          <a:lstStyle/>
          <a:p>
            <a:endParaRPr lang="en-US" dirty="0" smtClean="0"/>
          </a:p>
          <a:p>
            <a:r>
              <a:rPr lang="en-US" dirty="0" smtClean="0"/>
              <a:t>You’ll use your answers to help create your plot diagram next class period. </a:t>
            </a:r>
            <a:endParaRPr lang="en-US" dirty="0"/>
          </a:p>
        </p:txBody>
      </p:sp>
      <p:sp>
        <p:nvSpPr>
          <p:cNvPr id="9" name="Title 1"/>
          <p:cNvSpPr txBox="1">
            <a:spLocks/>
          </p:cNvSpPr>
          <p:nvPr/>
        </p:nvSpPr>
        <p:spPr>
          <a:xfrm>
            <a:off x="609600" y="566063"/>
            <a:ext cx="8229600" cy="711081"/>
          </a:xfrm>
          <a:prstGeom prst="rect">
            <a:avLst/>
          </a:prstGeom>
        </p:spPr>
        <p:txBody>
          <a:bodyPr vert="horz" lIns="121899" tIns="60949" rIns="121899" bIns="60949" rtlCol="0" anchor="ctr">
            <a:norm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r>
              <a:rPr lang="en-US" b="1" dirty="0" smtClean="0">
                <a:solidFill>
                  <a:srgbClr val="FFFF00"/>
                </a:solidFill>
              </a:rPr>
              <a:t>HOMEWORK &amp; PREVIEW</a:t>
            </a:r>
            <a:endParaRPr lang="en-US" b="1" dirty="0">
              <a:solidFill>
                <a:srgbClr val="FFFF00"/>
              </a:solidFill>
            </a:endParaRPr>
          </a:p>
        </p:txBody>
      </p:sp>
    </p:spTree>
    <p:extLst>
      <p:ext uri="{BB962C8B-B14F-4D97-AF65-F5344CB8AC3E}">
        <p14:creationId xmlns:p14="http://schemas.microsoft.com/office/powerpoint/2010/main" val="18969017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SET-UP</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t>Pen/Pencil</a:t>
            </a:r>
          </a:p>
          <a:p>
            <a:r>
              <a:rPr lang="en-US" b="1" dirty="0" smtClean="0"/>
              <a:t>E-Books</a:t>
            </a:r>
          </a:p>
          <a:p>
            <a:r>
              <a:rPr lang="en-US" b="1" dirty="0" err="1" smtClean="0"/>
              <a:t>iPads</a:t>
            </a:r>
            <a:endParaRPr lang="en-US" b="1" dirty="0" smtClean="0"/>
          </a:p>
          <a:p>
            <a:r>
              <a:rPr lang="en-US" b="1" dirty="0" smtClean="0"/>
              <a:t>“Learning to Read” – Malcolm X</a:t>
            </a:r>
          </a:p>
          <a:p>
            <a:pPr marL="0" indent="0">
              <a:buNone/>
            </a:pPr>
            <a:endParaRPr lang="en-US" b="1" dirty="0" smtClean="0"/>
          </a:p>
          <a:p>
            <a:endParaRPr lang="en-US" b="1" dirty="0"/>
          </a:p>
        </p:txBody>
      </p:sp>
    </p:spTree>
    <p:extLst>
      <p:ext uri="{BB962C8B-B14F-4D97-AF65-F5344CB8AC3E}">
        <p14:creationId xmlns:p14="http://schemas.microsoft.com/office/powerpoint/2010/main" val="2625424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50306" cy="1371600"/>
          </a:xfrm>
          <a:solidFill>
            <a:srgbClr val="F8FFC1"/>
          </a:solidFill>
          <a:ln>
            <a:solidFill>
              <a:srgbClr val="000000"/>
            </a:solidFill>
          </a:ln>
        </p:spPr>
        <p:txBody>
          <a:bodyPr>
            <a:normAutofit/>
          </a:bodyPr>
          <a:lstStyle/>
          <a:p>
            <a:r>
              <a:rPr lang="en-US" dirty="0" smtClean="0">
                <a:solidFill>
                  <a:schemeClr val="tx1"/>
                </a:solidFill>
              </a:rPr>
              <a:t>UPDATE:</a:t>
            </a:r>
            <a:br>
              <a:rPr lang="en-US" dirty="0" smtClean="0">
                <a:solidFill>
                  <a:schemeClr val="tx1"/>
                </a:solidFill>
              </a:rPr>
            </a:br>
            <a:r>
              <a:rPr lang="en-US" b="1" dirty="0" smtClean="0">
                <a:solidFill>
                  <a:schemeClr val="tx1"/>
                </a:solidFill>
              </a:rPr>
              <a:t>UNIT 1 TABLE OF CONTENTS!</a:t>
            </a:r>
            <a:endParaRPr lang="en-US" b="1" dirty="0">
              <a:solidFill>
                <a:schemeClr val="tx1"/>
              </a:solidFill>
            </a:endParaRPr>
          </a:p>
        </p:txBody>
      </p:sp>
      <p:pic>
        <p:nvPicPr>
          <p:cNvPr id="4" name="Picture 3"/>
          <p:cNvPicPr>
            <a:picLocks noChangeAspect="1"/>
          </p:cNvPicPr>
          <p:nvPr/>
        </p:nvPicPr>
        <p:blipFill rotWithShape="1">
          <a:blip r:embed="rId3"/>
          <a:srcRect l="49350" r="1" b="57928"/>
          <a:stretch/>
        </p:blipFill>
        <p:spPr>
          <a:xfrm>
            <a:off x="641143" y="1616398"/>
            <a:ext cx="7912067" cy="4117199"/>
          </a:xfrm>
          <a:prstGeom prst="rect">
            <a:avLst/>
          </a:prstGeom>
          <a:ln>
            <a:solidFill>
              <a:srgbClr val="000000"/>
            </a:solidFill>
          </a:ln>
        </p:spPr>
      </p:pic>
      <p:sp>
        <p:nvSpPr>
          <p:cNvPr id="5" name="TextBox 4"/>
          <p:cNvSpPr txBox="1"/>
          <p:nvPr/>
        </p:nvSpPr>
        <p:spPr>
          <a:xfrm>
            <a:off x="1907508" y="2397819"/>
            <a:ext cx="5662915" cy="446276"/>
          </a:xfrm>
          <a:prstGeom prst="rect">
            <a:avLst/>
          </a:prstGeom>
          <a:noFill/>
        </p:spPr>
        <p:txBody>
          <a:bodyPr wrap="square" rtlCol="0">
            <a:spAutoFit/>
          </a:bodyPr>
          <a:lstStyle/>
          <a:p>
            <a:r>
              <a:rPr lang="en-US" sz="2300" b="1" i="1" dirty="0" smtClean="0">
                <a:solidFill>
                  <a:srgbClr val="000000"/>
                </a:solidFill>
                <a:latin typeface="Comic Sans MS"/>
                <a:cs typeface="Comic Sans MS"/>
              </a:rPr>
              <a:t>Personal Narrative Table of Contents</a:t>
            </a:r>
            <a:endParaRPr lang="en-US" sz="2300" b="1" i="1" dirty="0">
              <a:solidFill>
                <a:srgbClr val="000000"/>
              </a:solidFill>
              <a:latin typeface="Comic Sans MS"/>
              <a:cs typeface="Comic Sans MS"/>
            </a:endParaRPr>
          </a:p>
        </p:txBody>
      </p:sp>
      <p:sp>
        <p:nvSpPr>
          <p:cNvPr id="6" name="TextBox 5"/>
          <p:cNvSpPr txBox="1"/>
          <p:nvPr/>
        </p:nvSpPr>
        <p:spPr>
          <a:xfrm>
            <a:off x="822132" y="2474763"/>
            <a:ext cx="1157579" cy="461665"/>
          </a:xfrm>
          <a:prstGeom prst="rect">
            <a:avLst/>
          </a:prstGeom>
          <a:noFill/>
        </p:spPr>
        <p:txBody>
          <a:bodyPr wrap="square" rtlCol="0">
            <a:spAutoFit/>
          </a:bodyPr>
          <a:lstStyle/>
          <a:p>
            <a:r>
              <a:rPr lang="en-US" b="1" dirty="0" smtClean="0">
                <a:solidFill>
                  <a:srgbClr val="000000"/>
                </a:solidFill>
                <a:latin typeface="Comic Sans MS"/>
                <a:cs typeface="Comic Sans MS"/>
              </a:rPr>
              <a:t>PG #</a:t>
            </a:r>
            <a:endParaRPr lang="en-US" b="1" dirty="0">
              <a:solidFill>
                <a:srgbClr val="000000"/>
              </a:solidFill>
              <a:latin typeface="Comic Sans MS"/>
              <a:cs typeface="Comic Sans MS"/>
            </a:endParaRPr>
          </a:p>
        </p:txBody>
      </p:sp>
      <p:sp>
        <p:nvSpPr>
          <p:cNvPr id="7" name="TextBox 6"/>
          <p:cNvSpPr txBox="1"/>
          <p:nvPr/>
        </p:nvSpPr>
        <p:spPr>
          <a:xfrm>
            <a:off x="1003484" y="2811829"/>
            <a:ext cx="562388" cy="400110"/>
          </a:xfrm>
          <a:prstGeom prst="rect">
            <a:avLst/>
          </a:prstGeom>
          <a:noFill/>
        </p:spPr>
        <p:txBody>
          <a:bodyPr wrap="square" rtlCol="0">
            <a:spAutoFit/>
          </a:bodyPr>
          <a:lstStyle/>
          <a:p>
            <a:r>
              <a:rPr lang="en-US" sz="2000" dirty="0" smtClean="0">
                <a:solidFill>
                  <a:srgbClr val="000000"/>
                </a:solidFill>
                <a:latin typeface="Comic Sans MS"/>
                <a:cs typeface="Comic Sans MS"/>
              </a:rPr>
              <a:t>14</a:t>
            </a:r>
            <a:endParaRPr lang="en-US" sz="2000" dirty="0">
              <a:solidFill>
                <a:srgbClr val="000000"/>
              </a:solidFill>
              <a:latin typeface="Comic Sans MS"/>
              <a:cs typeface="Comic Sans MS"/>
            </a:endParaRPr>
          </a:p>
        </p:txBody>
      </p:sp>
      <p:sp>
        <p:nvSpPr>
          <p:cNvPr id="8" name="TextBox 7"/>
          <p:cNvSpPr txBox="1"/>
          <p:nvPr/>
        </p:nvSpPr>
        <p:spPr>
          <a:xfrm>
            <a:off x="1907508" y="2836194"/>
            <a:ext cx="5662915" cy="400110"/>
          </a:xfrm>
          <a:prstGeom prst="rect">
            <a:avLst/>
          </a:prstGeom>
          <a:noFill/>
        </p:spPr>
        <p:txBody>
          <a:bodyPr wrap="square" rtlCol="0">
            <a:spAutoFit/>
          </a:bodyPr>
          <a:lstStyle/>
          <a:p>
            <a:r>
              <a:rPr lang="en-US" sz="2000" dirty="0" smtClean="0">
                <a:solidFill>
                  <a:srgbClr val="000000"/>
                </a:solidFill>
                <a:latin typeface="Comic Sans MS"/>
                <a:cs typeface="Comic Sans MS"/>
              </a:rPr>
              <a:t>Project Rubric Analysis</a:t>
            </a:r>
            <a:endParaRPr lang="en-US" sz="2000" dirty="0">
              <a:solidFill>
                <a:srgbClr val="000000"/>
              </a:solidFill>
              <a:latin typeface="Comic Sans MS"/>
              <a:cs typeface="Comic Sans MS"/>
            </a:endParaRPr>
          </a:p>
        </p:txBody>
      </p:sp>
      <p:sp>
        <p:nvSpPr>
          <p:cNvPr id="9" name="TextBox 8"/>
          <p:cNvSpPr txBox="1"/>
          <p:nvPr/>
        </p:nvSpPr>
        <p:spPr>
          <a:xfrm>
            <a:off x="1004029" y="3198931"/>
            <a:ext cx="562388" cy="400110"/>
          </a:xfrm>
          <a:prstGeom prst="rect">
            <a:avLst/>
          </a:prstGeom>
          <a:noFill/>
        </p:spPr>
        <p:txBody>
          <a:bodyPr wrap="square" rtlCol="0">
            <a:spAutoFit/>
          </a:bodyPr>
          <a:lstStyle/>
          <a:p>
            <a:r>
              <a:rPr lang="en-US" sz="2000" dirty="0" smtClean="0">
                <a:solidFill>
                  <a:srgbClr val="000000"/>
                </a:solidFill>
                <a:latin typeface="Comic Sans MS"/>
                <a:cs typeface="Comic Sans MS"/>
              </a:rPr>
              <a:t>15</a:t>
            </a:r>
            <a:endParaRPr lang="en-US" sz="2000" dirty="0">
              <a:solidFill>
                <a:srgbClr val="000000"/>
              </a:solidFill>
              <a:latin typeface="Comic Sans MS"/>
              <a:cs typeface="Comic Sans MS"/>
            </a:endParaRPr>
          </a:p>
        </p:txBody>
      </p:sp>
      <p:sp>
        <p:nvSpPr>
          <p:cNvPr id="10" name="TextBox 9"/>
          <p:cNvSpPr txBox="1"/>
          <p:nvPr/>
        </p:nvSpPr>
        <p:spPr>
          <a:xfrm>
            <a:off x="1894248" y="3181878"/>
            <a:ext cx="5662915" cy="400110"/>
          </a:xfrm>
          <a:prstGeom prst="rect">
            <a:avLst/>
          </a:prstGeom>
          <a:noFill/>
        </p:spPr>
        <p:txBody>
          <a:bodyPr wrap="square" rtlCol="0">
            <a:spAutoFit/>
          </a:bodyPr>
          <a:lstStyle/>
          <a:p>
            <a:r>
              <a:rPr lang="en-US" sz="2000" dirty="0" smtClean="0">
                <a:solidFill>
                  <a:srgbClr val="000000"/>
                </a:solidFill>
                <a:latin typeface="Comic Sans MS"/>
                <a:cs typeface="Comic Sans MS"/>
              </a:rPr>
              <a:t>W.10.3A – Engage/Orient</a:t>
            </a:r>
            <a:endParaRPr lang="en-US" sz="2000" dirty="0">
              <a:solidFill>
                <a:srgbClr val="000000"/>
              </a:solidFill>
              <a:latin typeface="Comic Sans MS"/>
              <a:cs typeface="Comic Sans MS"/>
            </a:endParaRPr>
          </a:p>
        </p:txBody>
      </p:sp>
      <p:sp>
        <p:nvSpPr>
          <p:cNvPr id="12" name="TextBox 11"/>
          <p:cNvSpPr txBox="1"/>
          <p:nvPr/>
        </p:nvSpPr>
        <p:spPr>
          <a:xfrm>
            <a:off x="1903773" y="3556528"/>
            <a:ext cx="5662915" cy="400110"/>
          </a:xfrm>
          <a:prstGeom prst="rect">
            <a:avLst/>
          </a:prstGeom>
          <a:noFill/>
        </p:spPr>
        <p:txBody>
          <a:bodyPr wrap="square" rtlCol="0">
            <a:spAutoFit/>
          </a:bodyPr>
          <a:lstStyle/>
          <a:p>
            <a:r>
              <a:rPr lang="en-US" sz="2000" dirty="0" smtClean="0">
                <a:latin typeface="Comic Sans MS"/>
                <a:cs typeface="Comic Sans MS"/>
              </a:rPr>
              <a:t>RL.10.5 – Analyzing Author’s Structure</a:t>
            </a:r>
            <a:endParaRPr lang="en-US" sz="2000" dirty="0">
              <a:latin typeface="Comic Sans MS"/>
              <a:cs typeface="Comic Sans MS"/>
            </a:endParaRPr>
          </a:p>
        </p:txBody>
      </p:sp>
      <p:sp>
        <p:nvSpPr>
          <p:cNvPr id="11" name="TextBox 10"/>
          <p:cNvSpPr txBox="1"/>
          <p:nvPr/>
        </p:nvSpPr>
        <p:spPr>
          <a:xfrm>
            <a:off x="1043608" y="3573016"/>
            <a:ext cx="562388" cy="400110"/>
          </a:xfrm>
          <a:prstGeom prst="rect">
            <a:avLst/>
          </a:prstGeom>
          <a:noFill/>
        </p:spPr>
        <p:txBody>
          <a:bodyPr wrap="square" rtlCol="0">
            <a:spAutoFit/>
          </a:bodyPr>
          <a:lstStyle/>
          <a:p>
            <a:r>
              <a:rPr lang="en-US" sz="2000" dirty="0" smtClean="0">
                <a:solidFill>
                  <a:srgbClr val="000000"/>
                </a:solidFill>
                <a:latin typeface="Comic Sans MS"/>
                <a:cs typeface="Comic Sans MS"/>
              </a:rPr>
              <a:t>16</a:t>
            </a:r>
            <a:endParaRPr lang="en-US" sz="2000" dirty="0">
              <a:solidFill>
                <a:srgbClr val="000000"/>
              </a:solidFill>
              <a:latin typeface="Comic Sans MS"/>
              <a:cs typeface="Comic Sans MS"/>
            </a:endParaRPr>
          </a:p>
        </p:txBody>
      </p:sp>
      <p:sp>
        <p:nvSpPr>
          <p:cNvPr id="13" name="TextBox 12"/>
          <p:cNvSpPr txBox="1"/>
          <p:nvPr/>
        </p:nvSpPr>
        <p:spPr>
          <a:xfrm>
            <a:off x="1043608" y="3892986"/>
            <a:ext cx="562388" cy="400110"/>
          </a:xfrm>
          <a:prstGeom prst="rect">
            <a:avLst/>
          </a:prstGeom>
          <a:noFill/>
        </p:spPr>
        <p:txBody>
          <a:bodyPr wrap="square" rtlCol="0">
            <a:spAutoFit/>
          </a:bodyPr>
          <a:lstStyle/>
          <a:p>
            <a:r>
              <a:rPr lang="en-US" sz="2000" dirty="0" smtClean="0">
                <a:solidFill>
                  <a:srgbClr val="FF0000"/>
                </a:solidFill>
                <a:latin typeface="Comic Sans MS"/>
                <a:cs typeface="Comic Sans MS"/>
              </a:rPr>
              <a:t>17</a:t>
            </a:r>
            <a:endParaRPr lang="en-US" sz="2000" dirty="0">
              <a:solidFill>
                <a:srgbClr val="FF0000"/>
              </a:solidFill>
              <a:latin typeface="Comic Sans MS"/>
              <a:cs typeface="Comic Sans MS"/>
            </a:endParaRPr>
          </a:p>
        </p:txBody>
      </p:sp>
      <p:sp>
        <p:nvSpPr>
          <p:cNvPr id="15" name="TextBox 14"/>
          <p:cNvSpPr txBox="1"/>
          <p:nvPr/>
        </p:nvSpPr>
        <p:spPr>
          <a:xfrm>
            <a:off x="1907704" y="3892986"/>
            <a:ext cx="5662915" cy="400110"/>
          </a:xfrm>
          <a:prstGeom prst="rect">
            <a:avLst/>
          </a:prstGeom>
          <a:noFill/>
        </p:spPr>
        <p:txBody>
          <a:bodyPr wrap="square" rtlCol="0">
            <a:spAutoFit/>
          </a:bodyPr>
          <a:lstStyle/>
          <a:p>
            <a:r>
              <a:rPr lang="en-US" sz="2000" b="1" dirty="0" smtClean="0">
                <a:solidFill>
                  <a:srgbClr val="FF0000"/>
                </a:solidFill>
                <a:latin typeface="Comic Sans MS"/>
                <a:cs typeface="Comic Sans MS"/>
              </a:rPr>
              <a:t>Plot Diagram</a:t>
            </a:r>
            <a:endParaRPr lang="en-US" sz="2000" b="1" dirty="0">
              <a:solidFill>
                <a:srgbClr val="FF0000"/>
              </a:solidFill>
              <a:latin typeface="Comic Sans MS"/>
              <a:cs typeface="Comic Sans MS"/>
            </a:endParaRPr>
          </a:p>
        </p:txBody>
      </p:sp>
      <p:sp>
        <p:nvSpPr>
          <p:cNvPr id="17" name="TextBox 16"/>
          <p:cNvSpPr txBox="1"/>
          <p:nvPr/>
        </p:nvSpPr>
        <p:spPr>
          <a:xfrm>
            <a:off x="1057284" y="4181018"/>
            <a:ext cx="562388" cy="400110"/>
          </a:xfrm>
          <a:prstGeom prst="rect">
            <a:avLst/>
          </a:prstGeom>
          <a:noFill/>
        </p:spPr>
        <p:txBody>
          <a:bodyPr wrap="square" rtlCol="0">
            <a:spAutoFit/>
          </a:bodyPr>
          <a:lstStyle/>
          <a:p>
            <a:r>
              <a:rPr lang="en-US" sz="2000" dirty="0" smtClean="0">
                <a:solidFill>
                  <a:srgbClr val="FF0000"/>
                </a:solidFill>
                <a:latin typeface="Comic Sans MS"/>
                <a:cs typeface="Comic Sans MS"/>
              </a:rPr>
              <a:t>18</a:t>
            </a:r>
            <a:endParaRPr lang="en-US" sz="2000" dirty="0">
              <a:solidFill>
                <a:srgbClr val="FF0000"/>
              </a:solidFill>
              <a:latin typeface="Comic Sans MS"/>
              <a:cs typeface="Comic Sans MS"/>
            </a:endParaRPr>
          </a:p>
        </p:txBody>
      </p:sp>
      <p:sp>
        <p:nvSpPr>
          <p:cNvPr id="18" name="TextBox 17"/>
          <p:cNvSpPr txBox="1"/>
          <p:nvPr/>
        </p:nvSpPr>
        <p:spPr>
          <a:xfrm>
            <a:off x="1933421" y="4253026"/>
            <a:ext cx="5662915" cy="400110"/>
          </a:xfrm>
          <a:prstGeom prst="rect">
            <a:avLst/>
          </a:prstGeom>
          <a:noFill/>
        </p:spPr>
        <p:txBody>
          <a:bodyPr wrap="square" rtlCol="0">
            <a:spAutoFit/>
          </a:bodyPr>
          <a:lstStyle/>
          <a:p>
            <a:r>
              <a:rPr lang="en-US" sz="2000" b="1" dirty="0" smtClean="0">
                <a:solidFill>
                  <a:srgbClr val="FF0000"/>
                </a:solidFill>
                <a:latin typeface="Comic Sans MS"/>
                <a:cs typeface="Comic Sans MS"/>
              </a:rPr>
              <a:t>RL.10.5 – Structure Notes</a:t>
            </a:r>
            <a:endParaRPr lang="en-US" sz="2000" b="1" dirty="0">
              <a:solidFill>
                <a:srgbClr val="FF0000"/>
              </a:solidFill>
              <a:latin typeface="Comic Sans MS"/>
              <a:cs typeface="Comic Sans MS"/>
            </a:endParaRPr>
          </a:p>
        </p:txBody>
      </p:sp>
    </p:spTree>
    <p:extLst>
      <p:ext uri="{BB962C8B-B14F-4D97-AF65-F5344CB8AC3E}">
        <p14:creationId xmlns:p14="http://schemas.microsoft.com/office/powerpoint/2010/main" val="17410063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smtClean="0">
                <a:solidFill>
                  <a:srgbClr val="FFFF00"/>
                </a:solidFill>
              </a:rPr>
              <a:t>NOTES</a:t>
            </a:r>
            <a:endParaRPr lang="en-US" b="1" dirty="0">
              <a:solidFill>
                <a:srgbClr val="FFFF00"/>
              </a:solidFill>
            </a:endParaRPr>
          </a:p>
        </p:txBody>
      </p:sp>
      <p:pic>
        <p:nvPicPr>
          <p:cNvPr id="4" name="Picture 3"/>
          <p:cNvPicPr>
            <a:picLocks noChangeAspect="1"/>
          </p:cNvPicPr>
          <p:nvPr/>
        </p:nvPicPr>
        <p:blipFill rotWithShape="1">
          <a:blip r:embed="rId2"/>
          <a:srcRect b="50920"/>
          <a:stretch/>
        </p:blipFill>
        <p:spPr>
          <a:xfrm>
            <a:off x="539552" y="1124744"/>
            <a:ext cx="7920880" cy="5253478"/>
          </a:xfrm>
          <a:prstGeom prst="rect">
            <a:avLst/>
          </a:prstGeom>
        </p:spPr>
      </p:pic>
      <p:sp>
        <p:nvSpPr>
          <p:cNvPr id="7" name="TextBox 6"/>
          <p:cNvSpPr txBox="1"/>
          <p:nvPr/>
        </p:nvSpPr>
        <p:spPr>
          <a:xfrm>
            <a:off x="539552" y="1916832"/>
            <a:ext cx="1080120" cy="400110"/>
          </a:xfrm>
          <a:prstGeom prst="rect">
            <a:avLst/>
          </a:prstGeom>
          <a:noFill/>
        </p:spPr>
        <p:txBody>
          <a:bodyPr wrap="square" rtlCol="0">
            <a:spAutoFit/>
          </a:bodyPr>
          <a:lstStyle/>
          <a:p>
            <a:pPr algn="ctr"/>
            <a:r>
              <a:rPr lang="en-US" sz="2000" b="1" dirty="0" smtClean="0">
                <a:solidFill>
                  <a:srgbClr val="FF0000"/>
                </a:solidFill>
              </a:rPr>
              <a:t>8/14</a:t>
            </a:r>
            <a:endParaRPr lang="en-US" sz="2000" b="1" dirty="0">
              <a:solidFill>
                <a:srgbClr val="FF0000"/>
              </a:solidFill>
            </a:endParaRPr>
          </a:p>
        </p:txBody>
      </p:sp>
      <p:sp>
        <p:nvSpPr>
          <p:cNvPr id="8" name="TextBox 7"/>
          <p:cNvSpPr txBox="1"/>
          <p:nvPr/>
        </p:nvSpPr>
        <p:spPr>
          <a:xfrm>
            <a:off x="7524328" y="1916832"/>
            <a:ext cx="1008112" cy="400110"/>
          </a:xfrm>
          <a:prstGeom prst="rect">
            <a:avLst/>
          </a:prstGeom>
          <a:noFill/>
        </p:spPr>
        <p:txBody>
          <a:bodyPr wrap="square" rtlCol="0">
            <a:spAutoFit/>
          </a:bodyPr>
          <a:lstStyle/>
          <a:p>
            <a:r>
              <a:rPr lang="en-US" sz="2000" b="1" dirty="0" smtClean="0">
                <a:solidFill>
                  <a:srgbClr val="FF0000"/>
                </a:solidFill>
              </a:rPr>
              <a:t>RL.10.5</a:t>
            </a:r>
            <a:endParaRPr lang="en-US" sz="2000" b="1" dirty="0">
              <a:solidFill>
                <a:srgbClr val="FF0000"/>
              </a:solidFill>
            </a:endParaRPr>
          </a:p>
        </p:txBody>
      </p:sp>
      <p:sp>
        <p:nvSpPr>
          <p:cNvPr id="9" name="TextBox 8"/>
          <p:cNvSpPr txBox="1"/>
          <p:nvPr/>
        </p:nvSpPr>
        <p:spPr>
          <a:xfrm>
            <a:off x="1763688" y="2276872"/>
            <a:ext cx="4032448" cy="430887"/>
          </a:xfrm>
          <a:prstGeom prst="rect">
            <a:avLst/>
          </a:prstGeom>
          <a:noFill/>
        </p:spPr>
        <p:txBody>
          <a:bodyPr wrap="square" rtlCol="0">
            <a:spAutoFit/>
          </a:bodyPr>
          <a:lstStyle/>
          <a:p>
            <a:r>
              <a:rPr lang="en-US" sz="2200" i="1" dirty="0" smtClean="0">
                <a:latin typeface="Comic Sans MS"/>
                <a:cs typeface="Comic Sans MS"/>
              </a:rPr>
              <a:t>Today I will be learning…</a:t>
            </a:r>
            <a:endParaRPr lang="en-US" sz="2200" i="1" dirty="0">
              <a:latin typeface="Comic Sans MS"/>
              <a:cs typeface="Comic Sans MS"/>
            </a:endParaRPr>
          </a:p>
        </p:txBody>
      </p:sp>
      <p:sp>
        <p:nvSpPr>
          <p:cNvPr id="10" name="TextBox 9"/>
          <p:cNvSpPr txBox="1"/>
          <p:nvPr/>
        </p:nvSpPr>
        <p:spPr>
          <a:xfrm>
            <a:off x="1763688" y="2636912"/>
            <a:ext cx="4032448" cy="430887"/>
          </a:xfrm>
          <a:prstGeom prst="rect">
            <a:avLst/>
          </a:prstGeom>
          <a:noFill/>
        </p:spPr>
        <p:txBody>
          <a:bodyPr wrap="square" rtlCol="0">
            <a:spAutoFit/>
          </a:bodyPr>
          <a:lstStyle/>
          <a:p>
            <a:r>
              <a:rPr lang="en-US" sz="2200" i="1" dirty="0" smtClean="0">
                <a:latin typeface="Comic Sans MS"/>
                <a:cs typeface="Comic Sans MS"/>
              </a:rPr>
              <a:t>Today I will be creating…</a:t>
            </a:r>
            <a:endParaRPr lang="en-US" sz="2200" i="1" dirty="0">
              <a:latin typeface="Comic Sans MS"/>
              <a:cs typeface="Comic Sans MS"/>
            </a:endParaRPr>
          </a:p>
        </p:txBody>
      </p:sp>
      <p:sp>
        <p:nvSpPr>
          <p:cNvPr id="11" name="TextBox 10"/>
          <p:cNvSpPr txBox="1"/>
          <p:nvPr/>
        </p:nvSpPr>
        <p:spPr>
          <a:xfrm>
            <a:off x="1475656" y="3429000"/>
            <a:ext cx="6192688" cy="461665"/>
          </a:xfrm>
          <a:prstGeom prst="rect">
            <a:avLst/>
          </a:prstGeom>
          <a:noFill/>
        </p:spPr>
        <p:txBody>
          <a:bodyPr wrap="square" rtlCol="0">
            <a:spAutoFit/>
          </a:bodyPr>
          <a:lstStyle/>
          <a:p>
            <a:r>
              <a:rPr lang="en-US" b="1" i="1" dirty="0" smtClean="0">
                <a:solidFill>
                  <a:srgbClr val="FF0000"/>
                </a:solidFill>
                <a:latin typeface="Comic Sans MS"/>
                <a:cs typeface="Comic Sans MS"/>
              </a:rPr>
              <a:t>STRUCTURE NOTES:</a:t>
            </a:r>
            <a:endParaRPr lang="en-US" b="1" i="1" dirty="0">
              <a:solidFill>
                <a:srgbClr val="FF0000"/>
              </a:solidFill>
              <a:latin typeface="Comic Sans MS"/>
              <a:cs typeface="Comic Sans MS"/>
            </a:endParaRPr>
          </a:p>
        </p:txBody>
      </p:sp>
    </p:spTree>
    <p:extLst>
      <p:ext uri="{BB962C8B-B14F-4D97-AF65-F5344CB8AC3E}">
        <p14:creationId xmlns:p14="http://schemas.microsoft.com/office/powerpoint/2010/main" val="124597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smtClean="0">
                <a:solidFill>
                  <a:srgbClr val="FFFF00"/>
                </a:solidFill>
              </a:rPr>
              <a:t>NOTES</a:t>
            </a:r>
            <a:endParaRPr lang="en-US" b="1" dirty="0">
              <a:solidFill>
                <a:srgbClr val="FFFF00"/>
              </a:solidFill>
            </a:endParaRPr>
          </a:p>
        </p:txBody>
      </p:sp>
      <p:pic>
        <p:nvPicPr>
          <p:cNvPr id="3" name="Picture 2"/>
          <p:cNvPicPr>
            <a:picLocks noChangeAspect="1"/>
          </p:cNvPicPr>
          <p:nvPr/>
        </p:nvPicPr>
        <p:blipFill rotWithShape="1">
          <a:blip r:embed="rId2"/>
          <a:srcRect t="31086" b="20611"/>
          <a:stretch/>
        </p:blipFill>
        <p:spPr>
          <a:xfrm>
            <a:off x="395536" y="1124744"/>
            <a:ext cx="8352928" cy="5452324"/>
          </a:xfrm>
          <a:prstGeom prst="rect">
            <a:avLst/>
          </a:prstGeom>
        </p:spPr>
      </p:pic>
      <p:sp>
        <p:nvSpPr>
          <p:cNvPr id="5" name="Rectangle 4"/>
          <p:cNvSpPr/>
          <p:nvPr/>
        </p:nvSpPr>
        <p:spPr>
          <a:xfrm>
            <a:off x="1475656" y="1268760"/>
            <a:ext cx="7200800" cy="5184576"/>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rgbClr val="FF0000"/>
                </a:solidFill>
              </a:rPr>
              <a:t>CHRONOLOGICAL/LINEAR: </a:t>
            </a:r>
          </a:p>
          <a:p>
            <a:r>
              <a:rPr lang="en-US" dirty="0">
                <a:solidFill>
                  <a:srgbClr val="FF0000"/>
                </a:solidFill>
              </a:rPr>
              <a:t>E</a:t>
            </a:r>
            <a:r>
              <a:rPr lang="en-US" dirty="0" smtClean="0">
                <a:solidFill>
                  <a:srgbClr val="FF0000"/>
                </a:solidFill>
              </a:rPr>
              <a:t>vents arranged as they occur</a:t>
            </a:r>
          </a:p>
          <a:p>
            <a:endParaRPr lang="en-US" b="1" dirty="0" smtClean="0">
              <a:solidFill>
                <a:srgbClr val="FF0000"/>
              </a:solidFill>
            </a:endParaRPr>
          </a:p>
          <a:p>
            <a:endParaRPr lang="en-US" b="1" dirty="0">
              <a:solidFill>
                <a:srgbClr val="FF0000"/>
              </a:solidFill>
            </a:endParaRPr>
          </a:p>
        </p:txBody>
      </p:sp>
      <p:sp>
        <p:nvSpPr>
          <p:cNvPr id="6" name="Line Callout 1 5"/>
          <p:cNvSpPr/>
          <p:nvPr/>
        </p:nvSpPr>
        <p:spPr>
          <a:xfrm>
            <a:off x="5508104" y="1340768"/>
            <a:ext cx="2592288" cy="432048"/>
          </a:xfrm>
          <a:prstGeom prst="borderCallout1">
            <a:avLst/>
          </a:prstGeom>
          <a:solidFill>
            <a:srgbClr val="BFBFB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Lincoln</a:t>
            </a:r>
            <a:endParaRPr lang="en-US" i="1" dirty="0">
              <a:solidFill>
                <a:schemeClr val="tx1"/>
              </a:solidFill>
            </a:endParaRPr>
          </a:p>
        </p:txBody>
      </p:sp>
    </p:spTree>
    <p:extLst>
      <p:ext uri="{BB962C8B-B14F-4D97-AF65-F5344CB8AC3E}">
        <p14:creationId xmlns:p14="http://schemas.microsoft.com/office/powerpoint/2010/main" val="25023675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1122</Words>
  <Application>Microsoft Macintosh PowerPoint</Application>
  <PresentationFormat>On-screen Show (4:3)</PresentationFormat>
  <Paragraphs>201</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TO DO</vt:lpstr>
      <vt:lpstr>PowerPoint Presentation</vt:lpstr>
      <vt:lpstr>PowerPoint Presentation</vt:lpstr>
      <vt:lpstr>PowerPoint Presentation</vt:lpstr>
      <vt:lpstr>PowerPoint Presentation</vt:lpstr>
      <vt:lpstr>SET-UP</vt:lpstr>
      <vt:lpstr>UPDATE: UNIT 1 TABLE OF CONTENTS!</vt:lpstr>
      <vt:lpstr>NOTES</vt:lpstr>
      <vt:lpstr>NOTES</vt:lpstr>
      <vt:lpstr>CHRONOLOGICAL / LINEAR</vt:lpstr>
      <vt:lpstr>NOTES</vt:lpstr>
      <vt:lpstr>NOTES</vt:lpstr>
      <vt:lpstr>REVERSE CHRONOLOGICAL  &amp; NON-LINEAR NARRATIVE</vt:lpstr>
      <vt:lpstr>NOTES</vt:lpstr>
      <vt:lpstr>FRAMED</vt:lpstr>
      <vt:lpstr>NOTES</vt:lpstr>
      <vt:lpstr>EPISTOLARY</vt:lpstr>
      <vt:lpstr>Teacher Slide TEXT WARM-UP</vt:lpstr>
      <vt:lpstr>QUESTION</vt:lpstr>
      <vt:lpstr>DIFFERENT APPROACHES</vt:lpstr>
      <vt:lpstr>The Answer? BECAUSE IT’S MORE ENTERTAINING IF YOU’RE LEFT GUESSING or WONDERING!</vt:lpstr>
      <vt:lpstr>PowerPoint Presentation</vt:lpstr>
      <vt:lpstr>BUT HOW DO WE LEAVE THE READER QUESTIONING?</vt:lpstr>
      <vt:lpstr>WARM UP [TEACHER EXAMPLE]</vt:lpstr>
      <vt:lpstr>YOUR 1st TASK:</vt:lpstr>
      <vt:lpstr>CEL PARAGRAPH TASK</vt:lpstr>
      <vt:lpstr>EXAMPLE CEL PARAGRAPH</vt:lpstr>
      <vt:lpstr>CEL PARAGRAPH</vt:lpstr>
      <vt:lpstr>CEL Paragraph</vt:lpstr>
      <vt:lpstr>Homework and Post-CEL Paragraph Activity</vt:lpstr>
      <vt:lpstr>IF NECESSARY: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2014-02-21T02:04:43Z</dcterms:created>
  <dcterms:modified xsi:type="dcterms:W3CDTF">2014-08-14T07:01:27Z</dcterms:modified>
</cp:coreProperties>
</file>