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8"/>
  </p:notesMasterIdLst>
  <p:sldIdLst>
    <p:sldId id="282" r:id="rId2"/>
    <p:sldId id="257" r:id="rId3"/>
    <p:sldId id="258" r:id="rId4"/>
    <p:sldId id="259" r:id="rId5"/>
    <p:sldId id="260" r:id="rId6"/>
    <p:sldId id="279" r:id="rId7"/>
    <p:sldId id="261" r:id="rId8"/>
    <p:sldId id="262" r:id="rId9"/>
    <p:sldId id="280" r:id="rId10"/>
    <p:sldId id="281" r:id="rId11"/>
    <p:sldId id="284" r:id="rId12"/>
    <p:sldId id="263" r:id="rId13"/>
    <p:sldId id="283" r:id="rId14"/>
    <p:sldId id="266" r:id="rId15"/>
    <p:sldId id="273" r:id="rId16"/>
    <p:sldId id="268" r:id="rId17"/>
    <p:sldId id="270" r:id="rId18"/>
    <p:sldId id="267" r:id="rId19"/>
    <p:sldId id="265" r:id="rId20"/>
    <p:sldId id="274" r:id="rId21"/>
    <p:sldId id="275" r:id="rId22"/>
    <p:sldId id="276" r:id="rId23"/>
    <p:sldId id="285" r:id="rId24"/>
    <p:sldId id="277" r:id="rId25"/>
    <p:sldId id="278" r:id="rId26"/>
    <p:sldId id="28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299" autoAdjust="0"/>
  </p:normalViewPr>
  <p:slideViewPr>
    <p:cSldViewPr snapToGrid="0" snapToObjects="1">
      <p:cViewPr>
        <p:scale>
          <a:sx n="81" d="100"/>
          <a:sy n="81" d="100"/>
        </p:scale>
        <p:origin x="-8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093EE-8215-0B49-ABD4-0E1A601F35B8}" type="datetimeFigureOut">
              <a:rPr lang="en-US" smtClean="0"/>
              <a:t>8/6/14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DDF4F-322E-6D4C-9788-B0613A4C2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010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b="1" dirty="0" smtClean="0"/>
              <a:t>Annotate</a:t>
            </a:r>
            <a:r>
              <a:rPr lang="en-US" b="1" baseline="0" dirty="0" smtClean="0"/>
              <a:t> the prompt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Read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Underline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Turn into a question</a:t>
            </a:r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="1" baseline="0" dirty="0" smtClean="0"/>
              <a:t>Introduce the grading rubric</a:t>
            </a:r>
          </a:p>
          <a:p>
            <a:pPr marL="171450" indent="-171450">
              <a:buFontTx/>
              <a:buChar char="-"/>
            </a:pPr>
            <a:r>
              <a:rPr lang="en-US" b="1" baseline="0" dirty="0" smtClean="0"/>
              <a:t>Analyze the wording of the first standard</a:t>
            </a:r>
          </a:p>
          <a:p>
            <a:pPr marL="171450" indent="-171450">
              <a:buFontTx/>
              <a:buChar char="-"/>
            </a:pPr>
            <a:r>
              <a:rPr lang="en-US" b="1" baseline="0" dirty="0" smtClean="0"/>
              <a:t>Tie back to the objective</a:t>
            </a:r>
          </a:p>
          <a:p>
            <a:pPr marL="628650" lvl="1" indent="-171450">
              <a:buFontTx/>
              <a:buChar char="-"/>
            </a:pPr>
            <a:endParaRPr lang="en-US" baseline="0" dirty="0" smtClean="0"/>
          </a:p>
          <a:p>
            <a:pPr marL="457200" lvl="1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DDF4F-322E-6D4C-9788-B0613A4C29D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2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Engage:</a:t>
            </a:r>
          </a:p>
          <a:p>
            <a:r>
              <a:rPr lang="en-US" dirty="0" smtClean="0"/>
              <a:t>“I was hated by large numbers of people”</a:t>
            </a:r>
          </a:p>
          <a:p>
            <a:r>
              <a:rPr lang="en-US" dirty="0" smtClean="0"/>
              <a:t>“When</a:t>
            </a:r>
            <a:r>
              <a:rPr lang="en-US" baseline="0" dirty="0" smtClean="0"/>
              <a:t> a nimble </a:t>
            </a:r>
            <a:r>
              <a:rPr lang="en-US" baseline="0" dirty="0" err="1" smtClean="0"/>
              <a:t>Burman</a:t>
            </a:r>
            <a:r>
              <a:rPr lang="en-US" baseline="0" dirty="0" smtClean="0"/>
              <a:t> tripped me up on the football field and the referee (another </a:t>
            </a:r>
            <a:r>
              <a:rPr lang="en-US" baseline="0" dirty="0" err="1" smtClean="0"/>
              <a:t>Burman</a:t>
            </a:r>
            <a:r>
              <a:rPr lang="en-US" baseline="0" dirty="0" smtClean="0"/>
              <a:t>) looked the other, the crowd yelled with hideous laughter.”</a:t>
            </a:r>
          </a:p>
          <a:p>
            <a:endParaRPr lang="en-US" baseline="0" dirty="0" smtClean="0"/>
          </a:p>
          <a:p>
            <a:r>
              <a:rPr lang="en-US" baseline="0" dirty="0" smtClean="0"/>
              <a:t>Orient:</a:t>
            </a:r>
          </a:p>
          <a:p>
            <a:r>
              <a:rPr lang="en-US" baseline="0" dirty="0" smtClean="0"/>
              <a:t>“I was the sub-divisional police officer of the town, and in an aimless, petty kind of way anti-European feeling was very bitter.”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7DDF4F-322E-6D4C-9788-B0613A4C29D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719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8/6/14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8/6/14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8/6/14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8/6/14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8/6/14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8/6/14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8/6/14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8/6/14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8/6/14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8/6/14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1E52B4A-BA08-4841-AB08-A0D822ABC34D}" type="datetime1">
              <a:rPr lang="en-US" smtClean="0"/>
              <a:pPr/>
              <a:t>8/6/14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5D48070-6A81-47D0-9810-1540B9FEFF61}" type="datetime1">
              <a:rPr lang="en-US" smtClean="0"/>
              <a:pPr/>
              <a:t>8/6/14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orestandards.org/ELA-Literacy/W/9-10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mj-eh5VFsg0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morning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Update board</a:t>
            </a:r>
          </a:p>
          <a:p>
            <a:r>
              <a:rPr lang="en-US" dirty="0" smtClean="0"/>
              <a:t>Copies</a:t>
            </a:r>
          </a:p>
          <a:p>
            <a:r>
              <a:rPr lang="en-US" dirty="0" smtClean="0"/>
              <a:t>Seating charts?</a:t>
            </a:r>
          </a:p>
          <a:p>
            <a:r>
              <a:rPr lang="en-US" dirty="0" smtClean="0"/>
              <a:t>Name card updates?</a:t>
            </a:r>
          </a:p>
          <a:p>
            <a:r>
              <a:rPr lang="en-US" dirty="0" smtClean="0"/>
              <a:t>Print rosters for HW</a:t>
            </a:r>
          </a:p>
          <a:p>
            <a:r>
              <a:rPr lang="en-US" dirty="0" smtClean="0"/>
              <a:t>Do Now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346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l="49350" r="1" b="57928"/>
          <a:stretch/>
        </p:blipFill>
        <p:spPr>
          <a:xfrm>
            <a:off x="641143" y="829469"/>
            <a:ext cx="7912067" cy="411719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907508" y="1610890"/>
            <a:ext cx="566291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i="1" dirty="0" smtClean="0">
                <a:solidFill>
                  <a:schemeClr val="bg1"/>
                </a:solidFill>
                <a:latin typeface="Comic Sans MS"/>
                <a:cs typeface="Comic Sans MS"/>
              </a:rPr>
              <a:t>Personal Narrative Table </a:t>
            </a:r>
            <a:r>
              <a:rPr lang="en-US" sz="2300" i="1" dirty="0" smtClean="0">
                <a:solidFill>
                  <a:schemeClr val="bg1"/>
                </a:solidFill>
                <a:latin typeface="Comic Sans MS"/>
                <a:cs typeface="Comic Sans MS"/>
              </a:rPr>
              <a:t>of Contents</a:t>
            </a:r>
            <a:endParaRPr lang="en-US" sz="2300" i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22133" y="1687834"/>
            <a:ext cx="727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PG #</a:t>
            </a:r>
            <a:endParaRPr lang="en-US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03484" y="2024900"/>
            <a:ext cx="562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14</a:t>
            </a:r>
            <a:endParaRPr lang="en-US" b="1" dirty="0">
              <a:solidFill>
                <a:srgbClr val="000090"/>
              </a:solidFill>
              <a:latin typeface="Comic Sans MS"/>
              <a:cs typeface="Comic Sans M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07508" y="2049265"/>
            <a:ext cx="5662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Project Rubric Analysis</a:t>
            </a:r>
            <a:endParaRPr lang="en-US" b="1" dirty="0">
              <a:solidFill>
                <a:srgbClr val="00009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477480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Rubric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2835110" cy="3527130"/>
          </a:xfrm>
          <a:solidFill>
            <a:srgbClr val="FCF4C7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Glue your rubric to the BACK of your table of contents.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Screen Shot 2014-08-07 at 7.04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747" y="0"/>
            <a:ext cx="46962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905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8-06 at 9.47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69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411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Practice DO NOW:</a:t>
            </a:r>
            <a:br>
              <a:rPr lang="en-US" dirty="0" smtClean="0"/>
            </a:br>
            <a:r>
              <a:rPr lang="en-US" dirty="0" smtClean="0"/>
              <a:t>STANDARD </a:t>
            </a:r>
            <a:r>
              <a:rPr lang="en-US" dirty="0" smtClean="0"/>
              <a:t>&amp; OBJECTIVES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113898"/>
              </p:ext>
            </p:extLst>
          </p:nvPr>
        </p:nvGraphicFramePr>
        <p:xfrm>
          <a:off x="266061" y="1796142"/>
          <a:ext cx="8695238" cy="4740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7619"/>
                <a:gridCol w="4347619"/>
              </a:tblGrid>
              <a:tr h="45805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STANDARD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OBJECTIVE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8933">
                <a:tc>
                  <a:txBody>
                    <a:bodyPr/>
                    <a:lstStyle/>
                    <a:p>
                      <a:r>
                        <a:rPr kumimoji="0" lang="en-US" sz="2500" b="1" u="none" strike="noStrike" kern="1200" cap="all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CCSS.ELA-LITERACY.W.9-10.3.A</a:t>
                      </a:r>
                      <a:endParaRPr kumimoji="0" lang="en-US" sz="2500" b="1" kern="1200" dirty="0" smtClean="0">
                        <a:solidFill>
                          <a:srgbClr val="00009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2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Engage</a:t>
                      </a:r>
                      <a:r>
                        <a:rPr kumimoji="0" lang="en-US" sz="2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kumimoji="0" lang="en-US" sz="2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orient</a:t>
                      </a:r>
                      <a:r>
                        <a:rPr kumimoji="0" lang="en-US" sz="2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reader by setting out a problem, situation, or observation, establishing one or multiple point(s) of view, and introducing a narrator and/or characters; create a smooth progression of experiences or events.</a:t>
                      </a:r>
                      <a:r>
                        <a:rPr lang="en-US" sz="2500" dirty="0" smtClean="0">
                          <a:effectLst/>
                        </a:rPr>
                        <a:t> </a:t>
                      </a:r>
                      <a:endParaRPr lang="en-US" sz="25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 graphic organizers to identify the purpose of literary techniques in a fiction/non-fiction narrative and write descriptions that analyze how these </a:t>
                      </a:r>
                      <a:r>
                        <a:rPr kumimoji="0" lang="en-US" sz="3000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engage</a:t>
                      </a:r>
                      <a:r>
                        <a:rPr kumimoji="0" lang="en-US" sz="30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</a:t>
                      </a:r>
                      <a:r>
                        <a:rPr kumimoji="0" lang="en-US" sz="3000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orient</a:t>
                      </a:r>
                      <a:r>
                        <a:rPr kumimoji="0" lang="en-US" sz="30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reader. 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694714" y="274638"/>
            <a:ext cx="2266585" cy="13582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Use E-Book example if you’ve forgotten what to do!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941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DO-NOW: Let’s Discuss!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55774" cy="4525963"/>
          </a:xfrm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endParaRPr lang="en-US" b="1" dirty="0" smtClean="0">
              <a:solidFill>
                <a:srgbClr val="000090"/>
              </a:solidFill>
            </a:endParaRPr>
          </a:p>
          <a:p>
            <a:r>
              <a:rPr lang="en-US" b="1" dirty="0" smtClean="0">
                <a:solidFill>
                  <a:srgbClr val="000090"/>
                </a:solidFill>
              </a:rPr>
              <a:t>What skill or content do you think we will be learning?</a:t>
            </a:r>
          </a:p>
          <a:p>
            <a:endParaRPr lang="en-US" b="1" dirty="0" smtClean="0">
              <a:solidFill>
                <a:srgbClr val="000090"/>
              </a:solidFill>
            </a:endParaRPr>
          </a:p>
          <a:p>
            <a:r>
              <a:rPr lang="en-US" b="1" dirty="0" smtClean="0">
                <a:solidFill>
                  <a:srgbClr val="000090"/>
                </a:solidFill>
              </a:rPr>
              <a:t>How will Ms. L know you have accomplished the objectives?</a:t>
            </a:r>
            <a:endParaRPr lang="en-US" b="1" dirty="0">
              <a:solidFill>
                <a:srgbClr val="000090"/>
              </a:solidFill>
            </a:endParaRPr>
          </a:p>
          <a:p>
            <a:endParaRPr lang="en-US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780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SET-UP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E2ECE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“Shooting an Elephant”</a:t>
            </a:r>
          </a:p>
          <a:p>
            <a:r>
              <a:rPr lang="en-US" dirty="0"/>
              <a:t> </a:t>
            </a:r>
            <a:r>
              <a:rPr lang="en-US" dirty="0" smtClean="0"/>
              <a:t>Annotation tools</a:t>
            </a:r>
          </a:p>
          <a:p>
            <a:r>
              <a:rPr lang="en-US" dirty="0"/>
              <a:t> </a:t>
            </a:r>
            <a:r>
              <a:rPr lang="en-US" dirty="0" err="1" smtClean="0"/>
              <a:t>iPad</a:t>
            </a:r>
            <a:endParaRPr lang="en-US" dirty="0" smtClean="0"/>
          </a:p>
          <a:p>
            <a:pPr marL="36576" indent="0">
              <a:buNone/>
            </a:pPr>
            <a:endParaRPr lang="en-US" dirty="0" smtClean="0"/>
          </a:p>
          <a:p>
            <a:pPr marL="36576" indent="0">
              <a:buNone/>
            </a:pPr>
            <a:r>
              <a:rPr lang="en-US" dirty="0" smtClean="0"/>
              <a:t>Then go to this link!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72185" y="4349341"/>
            <a:ext cx="7467600" cy="23485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 algn="ctr">
              <a:buFont typeface="Wingdings 2"/>
              <a:buNone/>
            </a:pPr>
            <a:r>
              <a:rPr lang="en-US" sz="4500" dirty="0" smtClean="0">
                <a:hlinkClick r:id="rId2"/>
              </a:rPr>
              <a:t>http://www.corestandards.org/ELA-Literacy/W/9-10/</a:t>
            </a:r>
            <a:endParaRPr lang="en-US" sz="4500" dirty="0" smtClean="0"/>
          </a:p>
          <a:p>
            <a:pPr marL="36576" indent="0" algn="ctr">
              <a:buFont typeface="Wingdings 2"/>
              <a:buNone/>
            </a:pPr>
            <a:endParaRPr lang="en-US" sz="4500" dirty="0"/>
          </a:p>
        </p:txBody>
      </p:sp>
      <p:sp>
        <p:nvSpPr>
          <p:cNvPr id="5" name="Right Arrow 4"/>
          <p:cNvSpPr/>
          <p:nvPr/>
        </p:nvSpPr>
        <p:spPr>
          <a:xfrm rot="1614230">
            <a:off x="2989178" y="4330345"/>
            <a:ext cx="1084861" cy="623046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461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233"/>
            <a:ext cx="7467600" cy="82171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First Unit: Narrative… but why?</a:t>
            </a:r>
            <a:endParaRPr lang="en-US" dirty="0"/>
          </a:p>
        </p:txBody>
      </p:sp>
      <p:pic>
        <p:nvPicPr>
          <p:cNvPr id="6" name="Picture 5" descr="Screen Shot 2014-08-06 at 7.09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38" y="1055077"/>
            <a:ext cx="7480270" cy="541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13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8-06 at 7.10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70" y="96453"/>
            <a:ext cx="8698725" cy="6673625"/>
          </a:xfrm>
          <a:prstGeom prst="rect">
            <a:avLst/>
          </a:prstGeom>
          <a:ln>
            <a:solidFill>
              <a:srgbClr val="AD0101"/>
            </a:solidFill>
          </a:ln>
        </p:spPr>
      </p:pic>
    </p:spTree>
    <p:extLst>
      <p:ext uri="{BB962C8B-B14F-4D97-AF65-F5344CB8AC3E}">
        <p14:creationId xmlns:p14="http://schemas.microsoft.com/office/powerpoint/2010/main" val="3441853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What is a Narrative?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US" dirty="0" smtClean="0">
              <a:hlinkClick r:id="rId2"/>
            </a:endParaRPr>
          </a:p>
          <a:p>
            <a:r>
              <a:rPr lang="en-US" sz="4000" b="1" dirty="0" smtClean="0">
                <a:solidFill>
                  <a:srgbClr val="0000FF"/>
                </a:solidFill>
                <a:hlinkClick r:id="rId2"/>
              </a:rPr>
              <a:t>https</a:t>
            </a:r>
            <a:r>
              <a:rPr lang="en-US" sz="4000" b="1" dirty="0">
                <a:solidFill>
                  <a:srgbClr val="0000FF"/>
                </a:solidFill>
                <a:hlinkClick r:id="rId2"/>
              </a:rPr>
              <a:t>://www.youtube.com/watch?v=mj-</a:t>
            </a:r>
            <a:r>
              <a:rPr lang="en-US" sz="4000" b="1" dirty="0" smtClean="0">
                <a:solidFill>
                  <a:srgbClr val="0000FF"/>
                </a:solidFill>
                <a:hlinkClick r:id="rId2"/>
              </a:rPr>
              <a:t>eh5VFsg0</a:t>
            </a:r>
            <a:endParaRPr lang="en-US" sz="4000" b="1" dirty="0" smtClean="0">
              <a:solidFill>
                <a:srgbClr val="0000FF"/>
              </a:solidFill>
            </a:endParaRPr>
          </a:p>
          <a:p>
            <a:endParaRPr lang="en-US" dirty="0"/>
          </a:p>
          <a:p>
            <a:r>
              <a:rPr lang="en-US" dirty="0" smtClean="0"/>
              <a:t>(ignore the goofiness)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253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EXPLANATION!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US" dirty="0" smtClean="0"/>
          </a:p>
          <a:p>
            <a:pPr marL="36576" indent="0" algn="ctr">
              <a:buNone/>
            </a:pPr>
            <a:r>
              <a:rPr lang="en-US" dirty="0" smtClean="0"/>
              <a:t>[switch to Elmo]</a:t>
            </a:r>
          </a:p>
          <a:p>
            <a:pPr marL="36576" indent="0">
              <a:buNone/>
            </a:pPr>
            <a:endParaRPr lang="en-US" dirty="0"/>
          </a:p>
          <a:p>
            <a:r>
              <a:rPr lang="en-US" dirty="0" smtClean="0"/>
              <a:t>Please </a:t>
            </a:r>
            <a:r>
              <a:rPr lang="en-US" b="1" dirty="0" smtClean="0">
                <a:solidFill>
                  <a:srgbClr val="FF0000"/>
                </a:solidFill>
              </a:rPr>
              <a:t>mirror my annotations!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dirty="0" smtClean="0"/>
              <a:t>Write down any </a:t>
            </a:r>
            <a:r>
              <a:rPr lang="en-US" b="1" dirty="0" smtClean="0">
                <a:solidFill>
                  <a:srgbClr val="0000FF"/>
                </a:solidFill>
              </a:rPr>
              <a:t>questions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you might have!</a:t>
            </a:r>
          </a:p>
          <a:p>
            <a:pPr marL="3657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842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DO NOW</a:t>
            </a:r>
            <a:r>
              <a:rPr lang="en-US" b="1" dirty="0" smtClean="0"/>
              <a:t>:	5min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118485" cy="4525963"/>
          </a:xfr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Please use your </a:t>
            </a:r>
            <a:r>
              <a:rPr lang="en-US" dirty="0" err="1" smtClean="0"/>
              <a:t>iPad</a:t>
            </a:r>
            <a:r>
              <a:rPr lang="en-US" dirty="0" smtClean="0"/>
              <a:t> to </a:t>
            </a:r>
            <a:r>
              <a:rPr lang="en-US" b="1" dirty="0" smtClean="0">
                <a:solidFill>
                  <a:srgbClr val="FF0000"/>
                </a:solidFill>
              </a:rPr>
              <a:t>take a </a:t>
            </a:r>
            <a:r>
              <a:rPr lang="en-US" b="1" u="sng" dirty="0" smtClean="0">
                <a:solidFill>
                  <a:srgbClr val="FF0000"/>
                </a:solidFill>
              </a:rPr>
              <a:t>SELFIE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Please </a:t>
            </a:r>
            <a:r>
              <a:rPr lang="en-US" b="1" dirty="0" smtClean="0">
                <a:solidFill>
                  <a:srgbClr val="FF0000"/>
                </a:solidFill>
              </a:rPr>
              <a:t>attach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to an </a:t>
            </a:r>
            <a:r>
              <a:rPr lang="en-US" b="1" dirty="0" smtClean="0">
                <a:solidFill>
                  <a:srgbClr val="FF0000"/>
                </a:solidFill>
              </a:rPr>
              <a:t>email message </a:t>
            </a:r>
            <a:r>
              <a:rPr lang="en-US" dirty="0" smtClean="0"/>
              <a:t>and send to:</a:t>
            </a:r>
          </a:p>
          <a:p>
            <a:endParaRPr lang="en-US" dirty="0" smtClean="0"/>
          </a:p>
          <a:p>
            <a:pPr marL="36576" indent="0" algn="ctr">
              <a:buNone/>
            </a:pPr>
            <a:r>
              <a:rPr lang="en-US" dirty="0"/>
              <a:t>	</a:t>
            </a:r>
            <a:r>
              <a:rPr lang="en-US" sz="4000" b="1" dirty="0" smtClean="0">
                <a:solidFill>
                  <a:srgbClr val="FF0000"/>
                </a:solidFill>
              </a:rPr>
              <a:t>L3StudentProjects@gmail.com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483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SLIDE:	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9E98E"/>
          </a:solidFill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r>
              <a:rPr lang="en-US" b="1" dirty="0">
                <a:solidFill>
                  <a:schemeClr val="bg1"/>
                </a:solidFill>
              </a:rPr>
              <a:t>Annotate the prompt</a:t>
            </a:r>
          </a:p>
          <a:p>
            <a:pPr marL="628650" lvl="1" indent="-17145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Read</a:t>
            </a:r>
          </a:p>
          <a:p>
            <a:pPr marL="628650" lvl="1" indent="-17145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Underline</a:t>
            </a:r>
          </a:p>
          <a:p>
            <a:pPr marL="628650" lvl="1" indent="-17145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Turn into a question</a:t>
            </a:r>
          </a:p>
          <a:p>
            <a:pPr marL="0" indent="0">
              <a:buFontTx/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171450" indent="-171450">
              <a:buFontTx/>
              <a:buChar char="-"/>
            </a:pPr>
            <a:r>
              <a:rPr lang="en-US" b="1" dirty="0">
                <a:solidFill>
                  <a:schemeClr val="bg1"/>
                </a:solidFill>
              </a:rPr>
              <a:t>Introduce the grading rubric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243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SLIDE:	Elephant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9E98E"/>
          </a:solidFill>
          <a:ln>
            <a:solidFill>
              <a:srgbClr val="000000"/>
            </a:solidFill>
          </a:ln>
        </p:spPr>
        <p:txBody>
          <a:bodyPr>
            <a:normAutofit lnSpcReduction="10000"/>
          </a:bodyPr>
          <a:lstStyle/>
          <a:p>
            <a:pPr marL="457200" indent="-457200"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</a:rPr>
              <a:t>Analyze the wording of the first </a:t>
            </a:r>
            <a:r>
              <a:rPr lang="en-US" dirty="0" smtClean="0">
                <a:solidFill>
                  <a:schemeClr val="bg1"/>
                </a:solidFill>
              </a:rPr>
              <a:t>standard</a:t>
            </a:r>
          </a:p>
          <a:p>
            <a:pPr marL="758952" lvl="1" indent="-457200">
              <a:buFont typeface="Wingdings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Look up definition on </a:t>
            </a:r>
            <a:r>
              <a:rPr lang="en-US" dirty="0" err="1" smtClean="0">
                <a:solidFill>
                  <a:schemeClr val="bg1"/>
                </a:solidFill>
              </a:rPr>
              <a:t>dictionary.com</a:t>
            </a:r>
            <a:endParaRPr lang="en-US" smtClean="0">
              <a:solidFill>
                <a:schemeClr val="bg1"/>
              </a:solidFill>
            </a:endParaRPr>
          </a:p>
          <a:p>
            <a:pPr marL="301752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</a:rPr>
              <a:t>Tie back to the </a:t>
            </a:r>
            <a:r>
              <a:rPr lang="en-US" dirty="0" smtClean="0">
                <a:solidFill>
                  <a:schemeClr val="bg1"/>
                </a:solidFill>
              </a:rPr>
              <a:t>objective</a:t>
            </a:r>
          </a:p>
          <a:p>
            <a:pPr marL="457200" indent="-457200">
              <a:buFont typeface="Arial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Reading Comprehension questions</a:t>
            </a:r>
          </a:p>
          <a:p>
            <a:pPr marL="457200" indent="-457200">
              <a:buFont typeface="Arial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Examine short story as class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Do an example together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215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SLIDE:	Elephant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9E98E"/>
          </a:solidFill>
          <a:ln>
            <a:solidFill>
              <a:srgbClr val="000000"/>
            </a:solidFill>
          </a:ln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Point out examples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Why is it important? What would we miss out on? (look at table on handout)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Have them work with their partner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160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ENGAGE/ORIENT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06563"/>
              </p:ext>
            </p:extLst>
          </p:nvPr>
        </p:nvGraphicFramePr>
        <p:xfrm>
          <a:off x="457200" y="1476887"/>
          <a:ext cx="8337972" cy="4795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8986"/>
                <a:gridCol w="4168986"/>
              </a:tblGrid>
              <a:tr h="669293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rgbClr val="000000"/>
                          </a:solidFill>
                        </a:rPr>
                        <a:t>ENGAGE</a:t>
                      </a:r>
                      <a:endParaRPr lang="en-US" sz="3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rgbClr val="000000"/>
                          </a:solidFill>
                        </a:rPr>
                        <a:t>ORIENT</a:t>
                      </a:r>
                      <a:endParaRPr lang="en-US" sz="30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5782"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Ways</a:t>
                      </a:r>
                      <a:r>
                        <a:rPr lang="en-US" sz="2500" baseline="0" dirty="0" smtClean="0"/>
                        <a:t> to </a:t>
                      </a:r>
                      <a:r>
                        <a:rPr lang="en-US" sz="2500" b="1" baseline="0" dirty="0" smtClean="0"/>
                        <a:t>engage</a:t>
                      </a:r>
                      <a:r>
                        <a:rPr lang="en-US" sz="2500" baseline="0" dirty="0" smtClean="0"/>
                        <a:t>:</a:t>
                      </a:r>
                    </a:p>
                    <a:p>
                      <a:endParaRPr lang="en-US" sz="2500" baseline="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500" dirty="0" smtClean="0"/>
                        <a:t>Why do you </a:t>
                      </a:r>
                      <a:r>
                        <a:rPr lang="en-US" sz="2500" b="1" dirty="0" smtClean="0">
                          <a:solidFill>
                            <a:srgbClr val="008000"/>
                          </a:solidFill>
                        </a:rPr>
                        <a:t>care</a:t>
                      </a:r>
                      <a:r>
                        <a:rPr lang="en-US" sz="2500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en-US" sz="2500" dirty="0" smtClean="0"/>
                        <a:t>about a character?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500" dirty="0" smtClean="0"/>
                        <a:t>What </a:t>
                      </a:r>
                      <a:r>
                        <a:rPr lang="en-US" sz="2500" b="1" dirty="0" smtClean="0">
                          <a:solidFill>
                            <a:srgbClr val="008000"/>
                          </a:solidFill>
                        </a:rPr>
                        <a:t>suspense</a:t>
                      </a:r>
                      <a:r>
                        <a:rPr lang="en-US" sz="2500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en-US" sz="2500" dirty="0" smtClean="0"/>
                        <a:t>has been added?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500" dirty="0" smtClean="0"/>
                        <a:t>Why do</a:t>
                      </a:r>
                      <a:r>
                        <a:rPr lang="en-US" sz="2500" baseline="0" dirty="0" smtClean="0"/>
                        <a:t> you want to </a:t>
                      </a:r>
                      <a:r>
                        <a:rPr lang="en-US" sz="2500" b="1" baseline="0" dirty="0" smtClean="0">
                          <a:solidFill>
                            <a:srgbClr val="008000"/>
                          </a:solidFill>
                        </a:rPr>
                        <a:t>discover</a:t>
                      </a:r>
                      <a:r>
                        <a:rPr lang="en-US" sz="2500" baseline="0" dirty="0" smtClean="0">
                          <a:solidFill>
                            <a:srgbClr val="008000"/>
                          </a:solidFill>
                        </a:rPr>
                        <a:t> </a:t>
                      </a:r>
                      <a:r>
                        <a:rPr lang="en-US" sz="2500" baseline="0" dirty="0" smtClean="0"/>
                        <a:t>more about what’s going on?</a:t>
                      </a:r>
                      <a:endParaRPr lang="en-US" sz="2500" dirty="0"/>
                    </a:p>
                  </a:txBody>
                  <a:tcPr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dirty="0" smtClean="0"/>
                        <a:t>Ways to </a:t>
                      </a:r>
                      <a:r>
                        <a:rPr lang="en-US" sz="2500" b="1" dirty="0" smtClean="0"/>
                        <a:t>orient</a:t>
                      </a:r>
                      <a:r>
                        <a:rPr lang="en-US" sz="2500" dirty="0" smtClean="0"/>
                        <a:t>:</a:t>
                      </a:r>
                    </a:p>
                    <a:p>
                      <a:endParaRPr lang="en-US" sz="250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500" b="1" baseline="0" dirty="0" smtClean="0">
                          <a:solidFill>
                            <a:srgbClr val="000090"/>
                          </a:solidFill>
                        </a:rPr>
                        <a:t>Names</a:t>
                      </a:r>
                      <a:r>
                        <a:rPr lang="en-US" sz="2500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500" baseline="0" dirty="0" smtClean="0"/>
                        <a:t>of characters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500" b="1" baseline="0" dirty="0" smtClean="0">
                          <a:solidFill>
                            <a:srgbClr val="000090"/>
                          </a:solidFill>
                        </a:rPr>
                        <a:t>Descriptions</a:t>
                      </a:r>
                      <a:r>
                        <a:rPr lang="en-US" sz="2500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2500" baseline="0" dirty="0" smtClean="0"/>
                        <a:t>of characters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500" b="1" baseline="0" dirty="0" smtClean="0">
                          <a:solidFill>
                            <a:srgbClr val="000090"/>
                          </a:solidFill>
                        </a:rPr>
                        <a:t>Setting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500" baseline="0" dirty="0" smtClean="0"/>
                        <a:t>What is the </a:t>
                      </a:r>
                      <a:r>
                        <a:rPr lang="en-US" sz="2500" b="1" baseline="0" dirty="0" smtClean="0">
                          <a:solidFill>
                            <a:srgbClr val="000090"/>
                          </a:solidFill>
                        </a:rPr>
                        <a:t>issue/problem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500" b="1" baseline="0" dirty="0" smtClean="0">
                          <a:solidFill>
                            <a:srgbClr val="000090"/>
                          </a:solidFill>
                        </a:rPr>
                        <a:t>Background/context</a:t>
                      </a:r>
                      <a:endParaRPr lang="en-US" sz="2500" b="1" dirty="0">
                        <a:solidFill>
                          <a:srgbClr val="00009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1908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7467600" cy="4617493"/>
          </a:xfrm>
        </p:spPr>
        <p:txBody>
          <a:bodyPr>
            <a:noAutofit/>
          </a:bodyPr>
          <a:lstStyle/>
          <a:p>
            <a:r>
              <a:rPr lang="en-US" sz="10000" b="1" dirty="0" smtClean="0"/>
              <a:t>5 MINUTE BREAK!!!</a:t>
            </a:r>
            <a:endParaRPr lang="en-US" sz="10000" b="1" dirty="0"/>
          </a:p>
        </p:txBody>
      </p:sp>
    </p:spTree>
    <p:extLst>
      <p:ext uri="{BB962C8B-B14F-4D97-AF65-F5344CB8AC3E}">
        <p14:creationId xmlns:p14="http://schemas.microsoft.com/office/powerpoint/2010/main" val="1994326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EXIT </a:t>
            </a:r>
            <a:r>
              <a:rPr lang="en-US" b="1" dirty="0" smtClean="0"/>
              <a:t>TICKET - Alternate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Once you have finished your close-reading activity, please pick 1 piece of text (from EITHER “Shooting an Elephant” or “Breaking Through” to use for your project rubric example.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128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EXIT TICKET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00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CLOSE READ the first two paragraphs of “Breaking Through” on </a:t>
            </a:r>
            <a:r>
              <a:rPr lang="en-US" dirty="0" err="1" smtClean="0"/>
              <a:t>pg</a:t>
            </a:r>
            <a:r>
              <a:rPr lang="en-US" dirty="0" smtClean="0"/>
              <a:t> 4.</a:t>
            </a:r>
          </a:p>
          <a:p>
            <a:endParaRPr lang="en-US" dirty="0" smtClean="0"/>
          </a:p>
          <a:p>
            <a:pPr marL="36576" indent="0">
              <a:buNone/>
            </a:pPr>
            <a:r>
              <a:rPr lang="en-US" dirty="0" smtClean="0"/>
              <a:t>Find:</a:t>
            </a:r>
          </a:p>
          <a:p>
            <a:pPr lvl="1"/>
            <a:r>
              <a:rPr lang="en-US" dirty="0" smtClean="0"/>
              <a:t>1 example of how the author ENGAGES</a:t>
            </a:r>
          </a:p>
          <a:p>
            <a:pPr lvl="1"/>
            <a:r>
              <a:rPr lang="en-US" dirty="0" smtClean="0"/>
              <a:t>1 example of how the author ORIENTS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734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07494" cy="4525963"/>
          </a:xfrm>
          <a:ln>
            <a:solidFill>
              <a:srgbClr val="0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Business</a:t>
            </a:r>
          </a:p>
          <a:p>
            <a:r>
              <a:rPr lang="en-US" b="1" dirty="0" smtClean="0"/>
              <a:t>Unit Set-Up</a:t>
            </a:r>
          </a:p>
          <a:p>
            <a:r>
              <a:rPr lang="en-US" b="1" dirty="0" smtClean="0"/>
              <a:t>Project Overview</a:t>
            </a:r>
          </a:p>
          <a:p>
            <a:r>
              <a:rPr lang="en-US" b="1" dirty="0" smtClean="0"/>
              <a:t>“Shooting an Elephant” Activity</a:t>
            </a:r>
          </a:p>
          <a:p>
            <a:r>
              <a:rPr lang="en-US" b="1" dirty="0" smtClean="0"/>
              <a:t>Exit Ticket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13349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3674"/>
            <a:ext cx="8416360" cy="4950170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36576" indent="0">
              <a:buNone/>
            </a:pPr>
            <a:r>
              <a:rPr lang="en-US" dirty="0" smtClean="0"/>
              <a:t>GOAL:</a:t>
            </a:r>
          </a:p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Quizzes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F7DF56"/>
                </a:solidFill>
              </a:rPr>
              <a:t>summer reading </a:t>
            </a:r>
            <a:r>
              <a:rPr lang="en-US" dirty="0" smtClean="0"/>
              <a:t>assignments will be handed back next class period!</a:t>
            </a:r>
          </a:p>
          <a:p>
            <a:endParaRPr lang="en-US" dirty="0"/>
          </a:p>
          <a:p>
            <a:r>
              <a:rPr lang="en-US" b="1" dirty="0" smtClean="0">
                <a:solidFill>
                  <a:srgbClr val="F7DF56"/>
                </a:solidFill>
              </a:rPr>
              <a:t>Bathroom policy</a:t>
            </a:r>
          </a:p>
          <a:p>
            <a:pPr lvl="1"/>
            <a:r>
              <a:rPr lang="en-US" i="1" dirty="0" smtClean="0">
                <a:solidFill>
                  <a:srgbClr val="FFFFFF"/>
                </a:solidFill>
              </a:rPr>
              <a:t>[See poster at the front of the room]</a:t>
            </a:r>
          </a:p>
          <a:p>
            <a:pPr marL="448056" lvl="1" indent="0">
              <a:buNone/>
            </a:pPr>
            <a:endParaRPr lang="en-US" b="1" dirty="0" smtClean="0">
              <a:solidFill>
                <a:srgbClr val="FFFFFF"/>
              </a:solidFill>
            </a:endParaRPr>
          </a:p>
          <a:p>
            <a:r>
              <a:rPr lang="en-US" b="1" dirty="0" smtClean="0">
                <a:solidFill>
                  <a:srgbClr val="F7DF56"/>
                </a:solidFill>
              </a:rPr>
              <a:t>New seating charts next week.</a:t>
            </a:r>
          </a:p>
          <a:p>
            <a:pPr lvl="1"/>
            <a:r>
              <a:rPr lang="en-US" i="1" dirty="0" smtClean="0"/>
              <a:t>Last chance to privately let me know who you can’t sit next to!</a:t>
            </a:r>
          </a:p>
          <a:p>
            <a:pPr marL="448056" lvl="1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65122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6576" indent="0" algn="ctr">
              <a:buNone/>
            </a:pPr>
            <a:endParaRPr lang="en-US" b="1" dirty="0" smtClean="0"/>
          </a:p>
          <a:p>
            <a:pPr marL="36576" indent="0" algn="ctr">
              <a:buNone/>
            </a:pPr>
            <a:r>
              <a:rPr lang="en-US" b="1" dirty="0" smtClean="0"/>
              <a:t>“Object” Research!</a:t>
            </a:r>
          </a:p>
          <a:p>
            <a:pPr algn="ctr"/>
            <a:endParaRPr lang="en-US" b="1" dirty="0"/>
          </a:p>
          <a:p>
            <a:pPr marL="36576" indent="0" algn="ctr">
              <a:buNone/>
            </a:pPr>
            <a:r>
              <a:rPr lang="en-US" b="1" dirty="0" smtClean="0"/>
              <a:t>[will be explained later in th</a:t>
            </a:r>
            <a:r>
              <a:rPr lang="en-US" b="1" dirty="0" smtClean="0"/>
              <a:t>e period]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30384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 Policy		(for now)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05371" cy="452596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36576" indent="0">
              <a:buNone/>
            </a:pPr>
            <a:r>
              <a:rPr lang="en-US" b="1" u="sng" dirty="0" smtClean="0"/>
              <a:t>THE POSITIVE!</a:t>
            </a:r>
          </a:p>
          <a:p>
            <a:pPr marL="36576" indent="0">
              <a:buNone/>
            </a:pPr>
            <a:r>
              <a:rPr lang="en-US" dirty="0" smtClean="0"/>
              <a:t>During appropriate exit tickets, </a:t>
            </a:r>
            <a:r>
              <a:rPr lang="en-US" b="1" dirty="0" smtClean="0">
                <a:solidFill>
                  <a:srgbClr val="FF0000"/>
                </a:solidFill>
              </a:rPr>
              <a:t>you may listen to music on all days that HW is submitted </a:t>
            </a:r>
            <a:r>
              <a:rPr lang="en-US" dirty="0"/>
              <a:t>(with headphones and </a:t>
            </a:r>
            <a:r>
              <a:rPr lang="en-US" dirty="0" err="1"/>
              <a:t>iPads</a:t>
            </a:r>
            <a:r>
              <a:rPr lang="en-US" dirty="0"/>
              <a:t> only</a:t>
            </a:r>
            <a:r>
              <a:rPr lang="en-US" dirty="0" smtClean="0"/>
              <a:t>).</a:t>
            </a:r>
          </a:p>
          <a:p>
            <a:endParaRPr lang="en-US" dirty="0" smtClean="0"/>
          </a:p>
          <a:p>
            <a:pPr marL="36576" indent="0">
              <a:buNone/>
            </a:pPr>
            <a:r>
              <a:rPr lang="en-US" u="sng" dirty="0"/>
              <a:t>t</a:t>
            </a:r>
            <a:r>
              <a:rPr lang="en-US" u="sng" dirty="0" smtClean="0"/>
              <a:t>he negative…</a:t>
            </a:r>
          </a:p>
          <a:p>
            <a:r>
              <a:rPr lang="en-US" dirty="0" smtClean="0"/>
              <a:t>5 MIN after class:	</a:t>
            </a:r>
            <a:r>
              <a:rPr lang="en-US" i="1" dirty="0" smtClean="0"/>
              <a:t>Day of</a:t>
            </a:r>
          </a:p>
          <a:p>
            <a:r>
              <a:rPr lang="en-US" dirty="0" smtClean="0"/>
              <a:t>TELEPARENT:	</a:t>
            </a:r>
            <a:r>
              <a:rPr lang="en-US" i="1" dirty="0" smtClean="0"/>
              <a:t>More than 1 missed HW 				during the week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15331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 NOW:</a:t>
            </a:r>
            <a:br>
              <a:rPr lang="en-US" dirty="0" smtClean="0"/>
            </a:br>
            <a:r>
              <a:rPr lang="en-US" dirty="0" smtClean="0"/>
              <a:t>STANDARD </a:t>
            </a:r>
            <a:r>
              <a:rPr lang="en-US" dirty="0" smtClean="0"/>
              <a:t>&amp; OBJECTIVES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860737"/>
              </p:ext>
            </p:extLst>
          </p:nvPr>
        </p:nvGraphicFramePr>
        <p:xfrm>
          <a:off x="266061" y="1796142"/>
          <a:ext cx="8695238" cy="4740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7619"/>
                <a:gridCol w="4347619"/>
              </a:tblGrid>
              <a:tr h="45805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STANDARD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OBJECTIVE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78933">
                <a:tc>
                  <a:txBody>
                    <a:bodyPr/>
                    <a:lstStyle/>
                    <a:p>
                      <a:r>
                        <a:rPr kumimoji="0" lang="en-US" sz="2500" b="1" u="none" strike="noStrike" kern="1200" cap="all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CCSS.ELA-LITERACY.W.9-10.3.A</a:t>
                      </a:r>
                      <a:endParaRPr kumimoji="0" lang="en-US" sz="2500" b="1" kern="1200" dirty="0" smtClean="0">
                        <a:solidFill>
                          <a:srgbClr val="00009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2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Engage</a:t>
                      </a:r>
                      <a:r>
                        <a:rPr kumimoji="0" lang="en-US" sz="2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kumimoji="0" lang="en-US" sz="2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orient</a:t>
                      </a:r>
                      <a:r>
                        <a:rPr kumimoji="0" lang="en-US" sz="2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the reader by setting out a problem, situation, or observation, establishing one or multiple point(s) of view, and introducing a narrator and/or characters; create a smooth progression of experiences or events.</a:t>
                      </a:r>
                      <a:r>
                        <a:rPr lang="en-US" sz="2500" dirty="0" smtClean="0">
                          <a:effectLst/>
                        </a:rPr>
                        <a:t> </a:t>
                      </a:r>
                      <a:endParaRPr lang="en-US" sz="25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 graphic organizers to identify the purpose of literary techniques in a fiction/non-fiction narrative and write descriptions that analyze how these </a:t>
                      </a:r>
                      <a:r>
                        <a:rPr kumimoji="0" lang="en-US" sz="3000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engage</a:t>
                      </a:r>
                      <a:r>
                        <a:rPr kumimoji="0" lang="en-US" sz="30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</a:t>
                      </a:r>
                      <a:r>
                        <a:rPr kumimoji="0" lang="en-US" sz="3000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orient</a:t>
                      </a:r>
                      <a:r>
                        <a:rPr kumimoji="0" lang="en-US" sz="30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3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reader. </a:t>
                      </a:r>
                      <a:endParaRPr lang="en-US" sz="3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3619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WELCOME TO YOUR NEW UNIT!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429" y="1600200"/>
            <a:ext cx="4735285" cy="4525963"/>
          </a:xfrm>
        </p:spPr>
        <p:txBody>
          <a:bodyPr/>
          <a:lstStyle/>
          <a:p>
            <a:pPr marL="36576" indent="0">
              <a:buNone/>
            </a:pPr>
            <a:r>
              <a:rPr lang="en-US" dirty="0" smtClean="0"/>
              <a:t>Setting up your E-</a:t>
            </a:r>
            <a:r>
              <a:rPr lang="en-US" dirty="0" smtClean="0"/>
              <a:t>Book for </a:t>
            </a:r>
          </a:p>
          <a:p>
            <a:pPr marL="36576" indent="0">
              <a:buNone/>
            </a:pPr>
            <a:endParaRPr lang="en-US" dirty="0" smtClean="0"/>
          </a:p>
          <a:p>
            <a:pPr marL="36576" indent="0" algn="ctr">
              <a:buNone/>
            </a:pPr>
            <a:r>
              <a:rPr lang="en-US" dirty="0" smtClean="0"/>
              <a:t>UNIT I: PERSONAL NARRATIVE!</a:t>
            </a:r>
          </a:p>
          <a:p>
            <a:endParaRPr lang="en-US" dirty="0"/>
          </a:p>
          <a:p>
            <a:pPr marL="36576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001" t="2572" r="14857" b="2857"/>
          <a:stretch/>
        </p:blipFill>
        <p:spPr>
          <a:xfrm>
            <a:off x="5103803" y="1600200"/>
            <a:ext cx="3659196" cy="5004933"/>
          </a:xfrm>
          <a:prstGeom prst="rect">
            <a:avLst/>
          </a:prstGeom>
          <a:ln w="5715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0990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58" y="1600200"/>
            <a:ext cx="4354488" cy="5045125"/>
          </a:xfrm>
          <a:solidFill>
            <a:srgbClr val="FCF4C7"/>
          </a:solidFill>
          <a:ln>
            <a:solidFill>
              <a:srgbClr val="FFFFFF"/>
            </a:solidFill>
          </a:ln>
        </p:spPr>
        <p:txBody>
          <a:bodyPr>
            <a:normAutofit fontScale="92500" lnSpcReduction="10000"/>
          </a:bodyPr>
          <a:lstStyle/>
          <a:p>
            <a:pPr marL="36576" indent="0">
              <a:buNone/>
            </a:pPr>
            <a:r>
              <a:rPr lang="en-US" b="1" u="sng" dirty="0" smtClean="0">
                <a:solidFill>
                  <a:srgbClr val="000000"/>
                </a:solidFill>
              </a:rPr>
              <a:t>Directions:</a:t>
            </a:r>
          </a:p>
          <a:p>
            <a:pPr marL="550926" indent="-514350">
              <a:buAutoNum type="arabicPeriod"/>
            </a:pPr>
            <a:r>
              <a:rPr lang="en-US" b="1" dirty="0" smtClean="0">
                <a:solidFill>
                  <a:srgbClr val="0000FF"/>
                </a:solidFill>
              </a:rPr>
              <a:t>Skip 3 pages </a:t>
            </a:r>
            <a:r>
              <a:rPr lang="en-US" dirty="0" smtClean="0">
                <a:solidFill>
                  <a:srgbClr val="000000"/>
                </a:solidFill>
              </a:rPr>
              <a:t>(just in case we need to add something later)</a:t>
            </a:r>
          </a:p>
          <a:p>
            <a:pPr marL="550926" indent="-514350">
              <a:buAutoNum type="arabicPeriod"/>
            </a:pPr>
            <a:endParaRPr lang="en-US" dirty="0" smtClean="0">
              <a:solidFill>
                <a:srgbClr val="000000"/>
              </a:solidFill>
            </a:endParaRPr>
          </a:p>
          <a:p>
            <a:pPr marL="550926" indent="-514350">
              <a:buAutoNum type="arabicPeriod"/>
            </a:pPr>
            <a:r>
              <a:rPr lang="en-US" dirty="0" smtClean="0">
                <a:solidFill>
                  <a:srgbClr val="000000"/>
                </a:solidFill>
              </a:rPr>
              <a:t>Write:</a:t>
            </a:r>
          </a:p>
          <a:p>
            <a:pPr marL="36576" indent="0" algn="ctr">
              <a:buNone/>
            </a:pPr>
            <a:r>
              <a:rPr lang="en-US" dirty="0" smtClean="0">
                <a:solidFill>
                  <a:srgbClr val="000000"/>
                </a:solidFill>
              </a:rPr>
              <a:t>“</a:t>
            </a:r>
            <a:r>
              <a:rPr lang="en-US" b="1" dirty="0" smtClean="0">
                <a:solidFill>
                  <a:srgbClr val="0000FF"/>
                </a:solidFill>
              </a:rPr>
              <a:t>Unit 1: Personal Narrative Table of Contents</a:t>
            </a:r>
            <a:r>
              <a:rPr lang="en-US" dirty="0" smtClean="0">
                <a:solidFill>
                  <a:srgbClr val="000000"/>
                </a:solidFill>
              </a:rPr>
              <a:t>”</a:t>
            </a:r>
          </a:p>
          <a:p>
            <a:pPr marL="36576" indent="0" algn="ctr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r>
              <a:rPr lang="en-US" b="1" dirty="0" smtClean="0">
                <a:solidFill>
                  <a:srgbClr val="000000"/>
                </a:solidFill>
              </a:rPr>
              <a:t>PG: </a:t>
            </a:r>
            <a:r>
              <a:rPr lang="en-US" b="1" dirty="0" smtClean="0">
                <a:solidFill>
                  <a:srgbClr val="0000FF"/>
                </a:solidFill>
              </a:rPr>
              <a:t>13</a:t>
            </a:r>
            <a:endParaRPr lang="en-US" b="1" dirty="0">
              <a:solidFill>
                <a:srgbClr val="0000FF"/>
              </a:solidFill>
            </a:endParaRPr>
          </a:p>
          <a:p>
            <a:pPr marL="36576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0233"/>
          <a:stretch/>
        </p:blipFill>
        <p:spPr>
          <a:xfrm>
            <a:off x="4717144" y="920637"/>
            <a:ext cx="4310952" cy="581461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425313" y="1310474"/>
            <a:ext cx="2747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1"/>
                </a:solidFill>
                <a:latin typeface="Comic Sans MS"/>
                <a:cs typeface="Comic Sans MS"/>
              </a:rPr>
              <a:t>Table of Contents</a:t>
            </a:r>
            <a:endParaRPr lang="en-US" i="1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95803" y="1338095"/>
            <a:ext cx="727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Comic Sans MS"/>
                <a:cs typeface="Comic Sans MS"/>
              </a:rPr>
              <a:t>PG #</a:t>
            </a:r>
            <a:endParaRPr lang="en-US" sz="14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22771" y="1606341"/>
            <a:ext cx="4448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Comic Sans MS"/>
                <a:cs typeface="Comic Sans MS"/>
              </a:rPr>
              <a:t>Expectations, Grades, and Late Work</a:t>
            </a:r>
            <a:endParaRPr lang="en-US" sz="14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9761" y="1827815"/>
            <a:ext cx="360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Comic Sans MS"/>
                <a:cs typeface="Comic Sans MS"/>
              </a:rPr>
              <a:t>Entrance and Do Now</a:t>
            </a:r>
            <a:endParaRPr lang="en-US" sz="14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47431" y="2027960"/>
            <a:ext cx="3210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Comic Sans MS"/>
                <a:cs typeface="Comic Sans MS"/>
              </a:rPr>
              <a:t>Group Roles</a:t>
            </a:r>
            <a:endParaRPr lang="en-US" sz="14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35101" y="2215776"/>
            <a:ext cx="30075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Comic Sans MS"/>
                <a:cs typeface="Comic Sans MS"/>
              </a:rPr>
              <a:t>Discussion Starters</a:t>
            </a:r>
            <a:endParaRPr lang="en-US" sz="14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38663" y="2406651"/>
            <a:ext cx="21470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omic Sans MS"/>
                <a:cs typeface="Comic Sans MS"/>
              </a:rPr>
              <a:t>Sentence Starters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69569" y="2600756"/>
            <a:ext cx="25812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Comic Sans MS"/>
                <a:cs typeface="Comic Sans MS"/>
              </a:rPr>
              <a:t>CEL Paragraph</a:t>
            </a:r>
            <a:endParaRPr lang="en-US" sz="14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69569" y="2816289"/>
            <a:ext cx="28038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Comic Sans MS"/>
                <a:cs typeface="Comic Sans MS"/>
              </a:rPr>
              <a:t>Close Reading Strategy</a:t>
            </a:r>
            <a:endParaRPr lang="en-US" sz="14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61497" y="3632883"/>
            <a:ext cx="403644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Unit 1: Personal Narrative Table of Contents</a:t>
            </a:r>
            <a:endParaRPr lang="en-US" sz="1300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44142" y="1600200"/>
            <a:ext cx="2850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48582" y="1826574"/>
            <a:ext cx="2850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3</a:t>
            </a:r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60912" y="2036167"/>
            <a:ext cx="2850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48582" y="2221102"/>
            <a:ext cx="2850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11592" y="2408535"/>
            <a:ext cx="564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6-7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40692" y="2620082"/>
            <a:ext cx="2850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45132" y="2834127"/>
            <a:ext cx="2850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</a:rPr>
              <a:t>9</a:t>
            </a:r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95811" y="3061989"/>
            <a:ext cx="530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812581" y="3226718"/>
            <a:ext cx="530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11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796062" y="3429678"/>
            <a:ext cx="530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12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800502" y="3631394"/>
            <a:ext cx="530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268332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Technic.thmx</Template>
  <TotalTime>1018</TotalTime>
  <Words>911</Words>
  <Application>Microsoft Macintosh PowerPoint</Application>
  <PresentationFormat>On-screen Show (4:3)</PresentationFormat>
  <Paragraphs>181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Technic</vt:lpstr>
      <vt:lpstr>In the morning</vt:lpstr>
      <vt:lpstr>DO NOW: 5min</vt:lpstr>
      <vt:lpstr>AGENDA</vt:lpstr>
      <vt:lpstr>BUSINESS</vt:lpstr>
      <vt:lpstr>HOMEWORK</vt:lpstr>
      <vt:lpstr>HW Policy  (for now)</vt:lpstr>
      <vt:lpstr>DO NOW: STANDARD &amp; OBJECTIVES</vt:lpstr>
      <vt:lpstr>WELCOME TO YOUR NEW UNIT!</vt:lpstr>
      <vt:lpstr>Table of Contents</vt:lpstr>
      <vt:lpstr>PowerPoint Presentation</vt:lpstr>
      <vt:lpstr>Rubric </vt:lpstr>
      <vt:lpstr>PowerPoint Presentation</vt:lpstr>
      <vt:lpstr>Practice DO NOW: STANDARD &amp; OBJECTIVES</vt:lpstr>
      <vt:lpstr>DO-NOW: Let’s Discuss!</vt:lpstr>
      <vt:lpstr>SET-UP</vt:lpstr>
      <vt:lpstr>First Unit: Narrative… but why?</vt:lpstr>
      <vt:lpstr>PowerPoint Presentation</vt:lpstr>
      <vt:lpstr>What is a Narrative?</vt:lpstr>
      <vt:lpstr>PROJECT EXPLANATION!</vt:lpstr>
      <vt:lpstr>TEACHER SLIDE: Project</vt:lpstr>
      <vt:lpstr>TEACHER SLIDE: Elephant</vt:lpstr>
      <vt:lpstr>TEACHER SLIDE: Elephant</vt:lpstr>
      <vt:lpstr>ENGAGE/ORIENT</vt:lpstr>
      <vt:lpstr>5 MINUTE BREAK!!!</vt:lpstr>
      <vt:lpstr>EXIT TICKET - Alternate</vt:lpstr>
      <vt:lpstr>EXIT TICKET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NOW:</dc:title>
  <dc:creator>lauren larson-long</dc:creator>
  <cp:lastModifiedBy>Lauren Larson-Long</cp:lastModifiedBy>
  <cp:revision>22</cp:revision>
  <dcterms:created xsi:type="dcterms:W3CDTF">2014-08-07T01:57:03Z</dcterms:created>
  <dcterms:modified xsi:type="dcterms:W3CDTF">2014-08-07T19:22:08Z</dcterms:modified>
</cp:coreProperties>
</file>